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ink/ink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77" r:id="rId2"/>
    <p:sldId id="257" r:id="rId3"/>
    <p:sldId id="285" r:id="rId4"/>
    <p:sldId id="286" r:id="rId5"/>
    <p:sldId id="287" r:id="rId6"/>
    <p:sldId id="288" r:id="rId7"/>
    <p:sldId id="290" r:id="rId8"/>
    <p:sldId id="314" r:id="rId9"/>
    <p:sldId id="258" r:id="rId10"/>
    <p:sldId id="292" r:id="rId11"/>
    <p:sldId id="317" r:id="rId12"/>
    <p:sldId id="311" r:id="rId13"/>
    <p:sldId id="293" r:id="rId14"/>
    <p:sldId id="310" r:id="rId15"/>
    <p:sldId id="294" r:id="rId16"/>
    <p:sldId id="313" r:id="rId17"/>
    <p:sldId id="300" r:id="rId18"/>
    <p:sldId id="312" r:id="rId19"/>
    <p:sldId id="295" r:id="rId20"/>
    <p:sldId id="296" r:id="rId21"/>
    <p:sldId id="302" r:id="rId22"/>
    <p:sldId id="305" r:id="rId23"/>
    <p:sldId id="308" r:id="rId24"/>
    <p:sldId id="309" r:id="rId25"/>
    <p:sldId id="298" r:id="rId26"/>
    <p:sldId id="315" r:id="rId27"/>
  </p:sldIdLst>
  <p:sldSz cx="9144000" cy="5143500" type="screen16x9"/>
  <p:notesSz cx="6858000" cy="9144000"/>
  <p:embeddedFontLst>
    <p:embeddedFont>
      <p:font typeface="Avenir Next LT Pro" panose="020B0504020202020204" pitchFamily="34" charset="77"/>
      <p:regular r:id="rId29"/>
      <p:bold r:id="rId30"/>
      <p:italic r:id="rId31"/>
      <p:boldItalic r:id="rId32"/>
    </p:embeddedFont>
    <p:embeddedFont>
      <p:font typeface="Average" pitchFamily="2" charset="77"/>
      <p:regular r:id="rId33"/>
    </p:embeddedFont>
    <p:embeddedFont>
      <p:font typeface="Georgia" panose="02040502050405020303" pitchFamily="18" charset="0"/>
      <p:regular r:id="rId34"/>
      <p:bold r:id="rId35"/>
      <p:italic r:id="rId36"/>
      <p:boldItalic r:id="rId37"/>
    </p:embeddedFont>
    <p:embeddedFont>
      <p:font typeface="Oswald" pitchFamily="2" charset="77"/>
      <p:regular r:id="rId38"/>
      <p:bold r:id="rId39"/>
    </p:embeddedFont>
    <p:embeddedFont>
      <p:font typeface="Segoe UI" panose="020B0502040204020203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4E738-9827-3EE9-FE85-CAF1BA13F0AE}" v="2" dt="2024-12-06T19:52:24.547"/>
    <p1510:client id="{43E47509-1013-9046-91F8-7BF97AD127BB}" v="232" dt="2024-12-06T21:51:09.156"/>
    <p1510:client id="{61E1C807-BCCD-5D48-BE27-C5F2AFAD4D95}" v="2" dt="2024-12-06T19:53:25.797"/>
    <p1510:client id="{7AB65F1C-5419-9E47-84F7-ECE0941995CB}" v="37" dt="2024-12-06T06:22:03.916"/>
    <p1510:client id="{AED91F2B-C610-A544-ADD3-1513815E4691}" v="29" dt="2024-12-06T01:40:33.724"/>
    <p1510:client id="{F1931C89-D789-DC59-37A3-B77015CF23C7}" v="2" dt="2024-12-06T07:45:04.075"/>
    <p1510:client id="{FEF539EC-8ABB-4FBC-B342-661DB626B623}" v="148" dt="2024-12-06T06:35:42.364"/>
  </p1510:revLst>
</p1510:revInfo>
</file>

<file path=ppt/tableStyles.xml><?xml version="1.0" encoding="utf-8"?>
<a:tblStyleLst xmlns:a="http://schemas.openxmlformats.org/drawingml/2006/main" def="{2375ED0A-8286-4453-BA82-32AFEAA64A5C}">
  <a:tblStyle styleId="{2375ED0A-8286-4453-BA82-32AFEAA64A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825"/>
  </p:normalViewPr>
  <p:slideViewPr>
    <p:cSldViewPr snapToGrid="0">
      <p:cViewPr varScale="1">
        <p:scale>
          <a:sx n="150" d="100"/>
          <a:sy n="150" d="100"/>
        </p:scale>
        <p:origin x="62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925FFF-B2FE-4FAA-BF6C-D851F06668A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7BBB21-63D8-4E07-92A0-2CA20ACCB3F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 i="0" u="none" strike="noStrike" cap="none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rPr>
            <a:t>LSTM Networks: Predict future stock prices using historical data.​</a:t>
          </a:r>
        </a:p>
      </dgm:t>
    </dgm:pt>
    <dgm:pt modelId="{621044B0-4437-4710-9BC8-9E0D7555D331}" type="parTrans" cxnId="{CE283BC4-3DF3-4360-A3A3-8C350CD834CD}">
      <dgm:prSet/>
      <dgm:spPr/>
      <dgm:t>
        <a:bodyPr/>
        <a:lstStyle/>
        <a:p>
          <a:endParaRPr lang="en-US"/>
        </a:p>
      </dgm:t>
    </dgm:pt>
    <dgm:pt modelId="{E58FA995-2DAB-479F-BD81-1DFCBD8599B2}" type="sibTrans" cxnId="{CE283BC4-3DF3-4360-A3A3-8C350CD834CD}">
      <dgm:prSet/>
      <dgm:spPr/>
      <dgm:t>
        <a:bodyPr/>
        <a:lstStyle/>
        <a:p>
          <a:endParaRPr lang="en-US"/>
        </a:p>
      </dgm:t>
    </dgm:pt>
    <dgm:pt modelId="{0ED73107-9F04-4B35-A97C-CBE4C087E2D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 i="0" u="none" strike="noStrike" kern="1200" cap="none">
              <a:solidFill>
                <a:srgbClr val="F5F5F5"/>
              </a:solidFill>
              <a:latin typeface="Average"/>
              <a:ea typeface="Average"/>
              <a:cs typeface="Average"/>
            </a:rPr>
            <a:t>Apache Kafka: Real-time stock data streaming.​</a:t>
          </a:r>
        </a:p>
      </dgm:t>
    </dgm:pt>
    <dgm:pt modelId="{FCB6F438-AC24-4B39-A670-D10053011487}" type="parTrans" cxnId="{E2E206A6-5821-4113-A27A-B63D648B5DBB}">
      <dgm:prSet/>
      <dgm:spPr/>
      <dgm:t>
        <a:bodyPr/>
        <a:lstStyle/>
        <a:p>
          <a:endParaRPr lang="en-US"/>
        </a:p>
      </dgm:t>
    </dgm:pt>
    <dgm:pt modelId="{F6890AAF-6FC3-4A2A-ADC5-E33388A652C4}" type="sibTrans" cxnId="{E2E206A6-5821-4113-A27A-B63D648B5DBB}">
      <dgm:prSet/>
      <dgm:spPr/>
      <dgm:t>
        <a:bodyPr/>
        <a:lstStyle/>
        <a:p>
          <a:endParaRPr lang="en-US"/>
        </a:p>
      </dgm:t>
    </dgm:pt>
    <dgm:pt modelId="{52E5FAF0-9E7A-4269-A197-3DCC8E8B788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 i="0" u="none" strike="noStrike" kern="1200" cap="none">
              <a:solidFill>
                <a:srgbClr val="F5F5F5"/>
              </a:solidFill>
              <a:latin typeface="Average"/>
              <a:ea typeface="Average"/>
              <a:cs typeface="Average"/>
            </a:rPr>
            <a:t>InfluxDB: High-frequency data storage.​</a:t>
          </a:r>
        </a:p>
      </dgm:t>
    </dgm:pt>
    <dgm:pt modelId="{1EC9928C-388D-49BC-9590-BE59716BFC7C}" type="parTrans" cxnId="{682C4A8A-D6CF-4625-A6F9-DD164175E1A3}">
      <dgm:prSet/>
      <dgm:spPr/>
      <dgm:t>
        <a:bodyPr/>
        <a:lstStyle/>
        <a:p>
          <a:endParaRPr lang="en-US"/>
        </a:p>
      </dgm:t>
    </dgm:pt>
    <dgm:pt modelId="{9CB80F48-0886-481B-A340-D356D82D635B}" type="sibTrans" cxnId="{682C4A8A-D6CF-4625-A6F9-DD164175E1A3}">
      <dgm:prSet/>
      <dgm:spPr/>
      <dgm:t>
        <a:bodyPr/>
        <a:lstStyle/>
        <a:p>
          <a:endParaRPr lang="en-US"/>
        </a:p>
      </dgm:t>
    </dgm:pt>
    <dgm:pt modelId="{31485AD6-4349-4A6C-8530-65115B82370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 i="0" u="none" strike="noStrike" kern="1200" cap="none">
              <a:solidFill>
                <a:srgbClr val="F5F5F5"/>
              </a:solidFill>
              <a:latin typeface="Average"/>
              <a:ea typeface="Average"/>
              <a:cs typeface="Average"/>
            </a:rPr>
            <a:t>Grafana: Visualization of real-time and predicted stock prices. </a:t>
          </a:r>
        </a:p>
      </dgm:t>
    </dgm:pt>
    <dgm:pt modelId="{0A9B81BF-8671-47A6-B187-B7F588A5EF7B}" type="parTrans" cxnId="{B46B27BA-FBC9-42B7-8E6A-A628F3C8F23C}">
      <dgm:prSet/>
      <dgm:spPr/>
      <dgm:t>
        <a:bodyPr/>
        <a:lstStyle/>
        <a:p>
          <a:endParaRPr lang="en-US"/>
        </a:p>
      </dgm:t>
    </dgm:pt>
    <dgm:pt modelId="{2F31351F-06B4-47C7-B4AB-A2EE83020C79}" type="sibTrans" cxnId="{B46B27BA-FBC9-42B7-8E6A-A628F3C8F23C}">
      <dgm:prSet/>
      <dgm:spPr/>
      <dgm:t>
        <a:bodyPr/>
        <a:lstStyle/>
        <a:p>
          <a:endParaRPr lang="en-US"/>
        </a:p>
      </dgm:t>
    </dgm:pt>
    <dgm:pt modelId="{E484D73F-21ED-487E-A454-843ABF245922}" type="pres">
      <dgm:prSet presAssocID="{90925FFF-B2FE-4FAA-BF6C-D851F06668AE}" presName="root" presStyleCnt="0">
        <dgm:presLayoutVars>
          <dgm:dir/>
          <dgm:resizeHandles val="exact"/>
        </dgm:presLayoutVars>
      </dgm:prSet>
      <dgm:spPr/>
    </dgm:pt>
    <dgm:pt modelId="{8E8907F7-191C-4E45-8CC4-E3548D46B1CA}" type="pres">
      <dgm:prSet presAssocID="{5E7BBB21-63D8-4E07-92A0-2CA20ACCB3FF}" presName="compNode" presStyleCnt="0"/>
      <dgm:spPr/>
    </dgm:pt>
    <dgm:pt modelId="{564F3FF9-D2FF-4398-9DA5-31BB0A865D82}" type="pres">
      <dgm:prSet presAssocID="{5E7BBB21-63D8-4E07-92A0-2CA20ACCB3FF}" presName="iconBgRect" presStyleLbl="bgShp" presStyleIdx="0" presStyleCnt="4"/>
      <dgm:spPr>
        <a:solidFill>
          <a:schemeClr val="accent5"/>
        </a:solidFill>
      </dgm:spPr>
    </dgm:pt>
    <dgm:pt modelId="{2B5C606C-CD7C-4299-B100-AFDCB132FFE0}" type="pres">
      <dgm:prSet presAssocID="{5E7BBB21-63D8-4E07-92A0-2CA20ACCB3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742056E-D4BF-4959-981A-F28B82FB6A40}" type="pres">
      <dgm:prSet presAssocID="{5E7BBB21-63D8-4E07-92A0-2CA20ACCB3FF}" presName="spaceRect" presStyleCnt="0"/>
      <dgm:spPr/>
    </dgm:pt>
    <dgm:pt modelId="{263F8C64-9FD0-4B8B-A8CC-C7878CD56C7D}" type="pres">
      <dgm:prSet presAssocID="{5E7BBB21-63D8-4E07-92A0-2CA20ACCB3FF}" presName="textRect" presStyleLbl="revTx" presStyleIdx="0" presStyleCnt="4">
        <dgm:presLayoutVars>
          <dgm:chMax val="1"/>
          <dgm:chPref val="1"/>
        </dgm:presLayoutVars>
      </dgm:prSet>
      <dgm:spPr/>
    </dgm:pt>
    <dgm:pt modelId="{587CC256-29B7-4F80-B849-ED056D268A58}" type="pres">
      <dgm:prSet presAssocID="{E58FA995-2DAB-479F-BD81-1DFCBD8599B2}" presName="sibTrans" presStyleCnt="0"/>
      <dgm:spPr/>
    </dgm:pt>
    <dgm:pt modelId="{579053DD-FA09-452C-8313-20AC8C4687AD}" type="pres">
      <dgm:prSet presAssocID="{52E5FAF0-9E7A-4269-A197-3DCC8E8B7888}" presName="compNode" presStyleCnt="0"/>
      <dgm:spPr/>
    </dgm:pt>
    <dgm:pt modelId="{BB99B145-DD3C-4297-85B8-986FD22E40BC}" type="pres">
      <dgm:prSet presAssocID="{52E5FAF0-9E7A-4269-A197-3DCC8E8B7888}" presName="iconBgRect" presStyleLbl="bgShp" presStyleIdx="1" presStyleCnt="4"/>
      <dgm:spPr>
        <a:solidFill>
          <a:schemeClr val="accent5"/>
        </a:solidFill>
      </dgm:spPr>
    </dgm:pt>
    <dgm:pt modelId="{0A891EA9-7F88-47F5-BA45-ED840D8DBB38}" type="pres">
      <dgm:prSet presAssocID="{52E5FAF0-9E7A-4269-A197-3DCC8E8B788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0DE1DAB7-259A-4B07-A1D6-3CEDF3269E96}" type="pres">
      <dgm:prSet presAssocID="{52E5FAF0-9E7A-4269-A197-3DCC8E8B7888}" presName="spaceRect" presStyleCnt="0"/>
      <dgm:spPr/>
    </dgm:pt>
    <dgm:pt modelId="{314FCE50-4F4B-4D29-80E8-55923860E9B0}" type="pres">
      <dgm:prSet presAssocID="{52E5FAF0-9E7A-4269-A197-3DCC8E8B7888}" presName="textRect" presStyleLbl="revTx" presStyleIdx="1" presStyleCnt="4">
        <dgm:presLayoutVars>
          <dgm:chMax val="1"/>
          <dgm:chPref val="1"/>
        </dgm:presLayoutVars>
      </dgm:prSet>
      <dgm:spPr/>
    </dgm:pt>
    <dgm:pt modelId="{4DEE8BC4-98AF-406B-A1A2-55EB8D1D7767}" type="pres">
      <dgm:prSet presAssocID="{9CB80F48-0886-481B-A340-D356D82D635B}" presName="sibTrans" presStyleCnt="0"/>
      <dgm:spPr/>
    </dgm:pt>
    <dgm:pt modelId="{79C9D742-438A-40B7-88D1-42416F9317F0}" type="pres">
      <dgm:prSet presAssocID="{0ED73107-9F04-4B35-A97C-CBE4C087E2DE}" presName="compNode" presStyleCnt="0"/>
      <dgm:spPr/>
    </dgm:pt>
    <dgm:pt modelId="{CBDC2AEE-E540-4DEC-BCBE-60EE5CE4F782}" type="pres">
      <dgm:prSet presAssocID="{0ED73107-9F04-4B35-A97C-CBE4C087E2DE}" presName="iconBgRect" presStyleLbl="bgShp" presStyleIdx="2" presStyleCnt="4"/>
      <dgm:spPr>
        <a:solidFill>
          <a:schemeClr val="accent5"/>
        </a:solidFill>
      </dgm:spPr>
    </dgm:pt>
    <dgm:pt modelId="{68213493-0971-4CF4-8BDF-42617FF47F20}" type="pres">
      <dgm:prSet presAssocID="{0ED73107-9F04-4B35-A97C-CBE4C087E2D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3787555-0DCB-4B24-A10B-913A7D42F721}" type="pres">
      <dgm:prSet presAssocID="{0ED73107-9F04-4B35-A97C-CBE4C087E2DE}" presName="spaceRect" presStyleCnt="0"/>
      <dgm:spPr/>
    </dgm:pt>
    <dgm:pt modelId="{0DE77D3B-E50C-4877-8858-385D9C23FECB}" type="pres">
      <dgm:prSet presAssocID="{0ED73107-9F04-4B35-A97C-CBE4C087E2DE}" presName="textRect" presStyleLbl="revTx" presStyleIdx="2" presStyleCnt="4">
        <dgm:presLayoutVars>
          <dgm:chMax val="1"/>
          <dgm:chPref val="1"/>
        </dgm:presLayoutVars>
      </dgm:prSet>
      <dgm:spPr/>
    </dgm:pt>
    <dgm:pt modelId="{A9898F04-0628-4BA2-9251-3EDC26BE3FEC}" type="pres">
      <dgm:prSet presAssocID="{F6890AAF-6FC3-4A2A-ADC5-E33388A652C4}" presName="sibTrans" presStyleCnt="0"/>
      <dgm:spPr/>
    </dgm:pt>
    <dgm:pt modelId="{EF096FA6-CFD4-430E-8D1F-46AF1004C7B0}" type="pres">
      <dgm:prSet presAssocID="{31485AD6-4349-4A6C-8530-65115B823708}" presName="compNode" presStyleCnt="0"/>
      <dgm:spPr/>
    </dgm:pt>
    <dgm:pt modelId="{756949E8-7E9B-439E-9BF5-D7A38377841A}" type="pres">
      <dgm:prSet presAssocID="{31485AD6-4349-4A6C-8530-65115B823708}" presName="iconBgRect" presStyleLbl="bgShp" presStyleIdx="3" presStyleCnt="4"/>
      <dgm:spPr>
        <a:solidFill>
          <a:schemeClr val="accent5"/>
        </a:solidFill>
      </dgm:spPr>
    </dgm:pt>
    <dgm:pt modelId="{82A96A12-C492-403C-949B-791F7B2FE938}" type="pres">
      <dgm:prSet presAssocID="{31485AD6-4349-4A6C-8530-65115B82370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31F6ED45-E392-4599-8368-581D4E98290A}" type="pres">
      <dgm:prSet presAssocID="{31485AD6-4349-4A6C-8530-65115B823708}" presName="spaceRect" presStyleCnt="0"/>
      <dgm:spPr/>
    </dgm:pt>
    <dgm:pt modelId="{B7FA59FA-27CF-4DCC-A9BC-1BC8569EA410}" type="pres">
      <dgm:prSet presAssocID="{31485AD6-4349-4A6C-8530-65115B82370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71A1229-52BD-6843-A50F-6A6EDA8358A3}" type="presOf" srcId="{5E7BBB21-63D8-4E07-92A0-2CA20ACCB3FF}" destId="{263F8C64-9FD0-4B8B-A8CC-C7878CD56C7D}" srcOrd="0" destOrd="0" presId="urn:microsoft.com/office/officeart/2018/5/layout/IconCircleLabelList"/>
    <dgm:cxn modelId="{EF768752-4F56-934E-8209-782CD0D63A8B}" type="presOf" srcId="{0ED73107-9F04-4B35-A97C-CBE4C087E2DE}" destId="{0DE77D3B-E50C-4877-8858-385D9C23FECB}" srcOrd="0" destOrd="0" presId="urn:microsoft.com/office/officeart/2018/5/layout/IconCircleLabelList"/>
    <dgm:cxn modelId="{682C4A8A-D6CF-4625-A6F9-DD164175E1A3}" srcId="{90925FFF-B2FE-4FAA-BF6C-D851F06668AE}" destId="{52E5FAF0-9E7A-4269-A197-3DCC8E8B7888}" srcOrd="1" destOrd="0" parTransId="{1EC9928C-388D-49BC-9590-BE59716BFC7C}" sibTransId="{9CB80F48-0886-481B-A340-D356D82D635B}"/>
    <dgm:cxn modelId="{C087BF99-B7A2-4146-B1D2-78B8FA479F2E}" type="presOf" srcId="{52E5FAF0-9E7A-4269-A197-3DCC8E8B7888}" destId="{314FCE50-4F4B-4D29-80E8-55923860E9B0}" srcOrd="0" destOrd="0" presId="urn:microsoft.com/office/officeart/2018/5/layout/IconCircleLabelList"/>
    <dgm:cxn modelId="{E2E206A6-5821-4113-A27A-B63D648B5DBB}" srcId="{90925FFF-B2FE-4FAA-BF6C-D851F06668AE}" destId="{0ED73107-9F04-4B35-A97C-CBE4C087E2DE}" srcOrd="2" destOrd="0" parTransId="{FCB6F438-AC24-4B39-A670-D10053011487}" sibTransId="{F6890AAF-6FC3-4A2A-ADC5-E33388A652C4}"/>
    <dgm:cxn modelId="{B46B27BA-FBC9-42B7-8E6A-A628F3C8F23C}" srcId="{90925FFF-B2FE-4FAA-BF6C-D851F06668AE}" destId="{31485AD6-4349-4A6C-8530-65115B823708}" srcOrd="3" destOrd="0" parTransId="{0A9B81BF-8671-47A6-B187-B7F588A5EF7B}" sibTransId="{2F31351F-06B4-47C7-B4AB-A2EE83020C79}"/>
    <dgm:cxn modelId="{CE283BC4-3DF3-4360-A3A3-8C350CD834CD}" srcId="{90925FFF-B2FE-4FAA-BF6C-D851F06668AE}" destId="{5E7BBB21-63D8-4E07-92A0-2CA20ACCB3FF}" srcOrd="0" destOrd="0" parTransId="{621044B0-4437-4710-9BC8-9E0D7555D331}" sibTransId="{E58FA995-2DAB-479F-BD81-1DFCBD8599B2}"/>
    <dgm:cxn modelId="{BA9C49FE-87A2-4E75-8FFD-E2A6CC12C287}" type="presOf" srcId="{90925FFF-B2FE-4FAA-BF6C-D851F06668AE}" destId="{E484D73F-21ED-487E-A454-843ABF245922}" srcOrd="0" destOrd="0" presId="urn:microsoft.com/office/officeart/2018/5/layout/IconCircleLabelList"/>
    <dgm:cxn modelId="{1800F9FF-8686-3247-A28C-F68C27D3B9EB}" type="presOf" srcId="{31485AD6-4349-4A6C-8530-65115B823708}" destId="{B7FA59FA-27CF-4DCC-A9BC-1BC8569EA410}" srcOrd="0" destOrd="0" presId="urn:microsoft.com/office/officeart/2018/5/layout/IconCircleLabelList"/>
    <dgm:cxn modelId="{FC79BF6F-F01A-BE49-9F8E-13EFB8A17D51}" type="presParOf" srcId="{E484D73F-21ED-487E-A454-843ABF245922}" destId="{8E8907F7-191C-4E45-8CC4-E3548D46B1CA}" srcOrd="0" destOrd="0" presId="urn:microsoft.com/office/officeart/2018/5/layout/IconCircleLabelList"/>
    <dgm:cxn modelId="{3F210801-4331-1E44-B1AC-AC6FBF37AFBC}" type="presParOf" srcId="{8E8907F7-191C-4E45-8CC4-E3548D46B1CA}" destId="{564F3FF9-D2FF-4398-9DA5-31BB0A865D82}" srcOrd="0" destOrd="0" presId="urn:microsoft.com/office/officeart/2018/5/layout/IconCircleLabelList"/>
    <dgm:cxn modelId="{9EA9D36C-224C-354E-94FF-EA857B3A7262}" type="presParOf" srcId="{8E8907F7-191C-4E45-8CC4-E3548D46B1CA}" destId="{2B5C606C-CD7C-4299-B100-AFDCB132FFE0}" srcOrd="1" destOrd="0" presId="urn:microsoft.com/office/officeart/2018/5/layout/IconCircleLabelList"/>
    <dgm:cxn modelId="{8E8A1A58-9B7C-184A-AD69-BA1A78E036A7}" type="presParOf" srcId="{8E8907F7-191C-4E45-8CC4-E3548D46B1CA}" destId="{4742056E-D4BF-4959-981A-F28B82FB6A40}" srcOrd="2" destOrd="0" presId="urn:microsoft.com/office/officeart/2018/5/layout/IconCircleLabelList"/>
    <dgm:cxn modelId="{8997AF34-6545-604F-8874-03579715FD48}" type="presParOf" srcId="{8E8907F7-191C-4E45-8CC4-E3548D46B1CA}" destId="{263F8C64-9FD0-4B8B-A8CC-C7878CD56C7D}" srcOrd="3" destOrd="0" presId="urn:microsoft.com/office/officeart/2018/5/layout/IconCircleLabelList"/>
    <dgm:cxn modelId="{754E86CD-2F1D-FC42-9E20-46FBE3457C35}" type="presParOf" srcId="{E484D73F-21ED-487E-A454-843ABF245922}" destId="{587CC256-29B7-4F80-B849-ED056D268A58}" srcOrd="1" destOrd="0" presId="urn:microsoft.com/office/officeart/2018/5/layout/IconCircleLabelList"/>
    <dgm:cxn modelId="{6FE2D2BE-F43F-134F-B17E-83FC422003AF}" type="presParOf" srcId="{E484D73F-21ED-487E-A454-843ABF245922}" destId="{579053DD-FA09-452C-8313-20AC8C4687AD}" srcOrd="2" destOrd="0" presId="urn:microsoft.com/office/officeart/2018/5/layout/IconCircleLabelList"/>
    <dgm:cxn modelId="{309C0131-332B-834F-80DE-CB06F6C4918F}" type="presParOf" srcId="{579053DD-FA09-452C-8313-20AC8C4687AD}" destId="{BB99B145-DD3C-4297-85B8-986FD22E40BC}" srcOrd="0" destOrd="0" presId="urn:microsoft.com/office/officeart/2018/5/layout/IconCircleLabelList"/>
    <dgm:cxn modelId="{E77021D8-1CB1-BD42-B44A-3F34A5A94391}" type="presParOf" srcId="{579053DD-FA09-452C-8313-20AC8C4687AD}" destId="{0A891EA9-7F88-47F5-BA45-ED840D8DBB38}" srcOrd="1" destOrd="0" presId="urn:microsoft.com/office/officeart/2018/5/layout/IconCircleLabelList"/>
    <dgm:cxn modelId="{CE2174F3-6F5A-3D47-BFD4-4AF0EE9B5538}" type="presParOf" srcId="{579053DD-FA09-452C-8313-20AC8C4687AD}" destId="{0DE1DAB7-259A-4B07-A1D6-3CEDF3269E96}" srcOrd="2" destOrd="0" presId="urn:microsoft.com/office/officeart/2018/5/layout/IconCircleLabelList"/>
    <dgm:cxn modelId="{133F60D8-155A-C24C-ADB7-BE564F1B023E}" type="presParOf" srcId="{579053DD-FA09-452C-8313-20AC8C4687AD}" destId="{314FCE50-4F4B-4D29-80E8-55923860E9B0}" srcOrd="3" destOrd="0" presId="urn:microsoft.com/office/officeart/2018/5/layout/IconCircleLabelList"/>
    <dgm:cxn modelId="{5388D773-8B2A-654C-8A9B-37C135EB1D94}" type="presParOf" srcId="{E484D73F-21ED-487E-A454-843ABF245922}" destId="{4DEE8BC4-98AF-406B-A1A2-55EB8D1D7767}" srcOrd="3" destOrd="0" presId="urn:microsoft.com/office/officeart/2018/5/layout/IconCircleLabelList"/>
    <dgm:cxn modelId="{10645B64-AC6E-6048-BE2B-0F1294FA7BD1}" type="presParOf" srcId="{E484D73F-21ED-487E-A454-843ABF245922}" destId="{79C9D742-438A-40B7-88D1-42416F9317F0}" srcOrd="4" destOrd="0" presId="urn:microsoft.com/office/officeart/2018/5/layout/IconCircleLabelList"/>
    <dgm:cxn modelId="{56997742-00A6-9D40-BA01-27C8B4F4A640}" type="presParOf" srcId="{79C9D742-438A-40B7-88D1-42416F9317F0}" destId="{CBDC2AEE-E540-4DEC-BCBE-60EE5CE4F782}" srcOrd="0" destOrd="0" presId="urn:microsoft.com/office/officeart/2018/5/layout/IconCircleLabelList"/>
    <dgm:cxn modelId="{95BA8177-667F-FE4D-9131-2FD1F89064DF}" type="presParOf" srcId="{79C9D742-438A-40B7-88D1-42416F9317F0}" destId="{68213493-0971-4CF4-8BDF-42617FF47F20}" srcOrd="1" destOrd="0" presId="urn:microsoft.com/office/officeart/2018/5/layout/IconCircleLabelList"/>
    <dgm:cxn modelId="{652A575E-FD11-F14F-84E1-47BB8E555345}" type="presParOf" srcId="{79C9D742-438A-40B7-88D1-42416F9317F0}" destId="{B3787555-0DCB-4B24-A10B-913A7D42F721}" srcOrd="2" destOrd="0" presId="urn:microsoft.com/office/officeart/2018/5/layout/IconCircleLabelList"/>
    <dgm:cxn modelId="{C42381DC-35CB-3D48-A3C3-6D8194DA83C5}" type="presParOf" srcId="{79C9D742-438A-40B7-88D1-42416F9317F0}" destId="{0DE77D3B-E50C-4877-8858-385D9C23FECB}" srcOrd="3" destOrd="0" presId="urn:microsoft.com/office/officeart/2018/5/layout/IconCircleLabelList"/>
    <dgm:cxn modelId="{1A056182-CE01-A54C-B1EE-273E47526FFE}" type="presParOf" srcId="{E484D73F-21ED-487E-A454-843ABF245922}" destId="{A9898F04-0628-4BA2-9251-3EDC26BE3FEC}" srcOrd="5" destOrd="0" presId="urn:microsoft.com/office/officeart/2018/5/layout/IconCircleLabelList"/>
    <dgm:cxn modelId="{F7A31191-1827-6D49-A372-279C1513D11D}" type="presParOf" srcId="{E484D73F-21ED-487E-A454-843ABF245922}" destId="{EF096FA6-CFD4-430E-8D1F-46AF1004C7B0}" srcOrd="6" destOrd="0" presId="urn:microsoft.com/office/officeart/2018/5/layout/IconCircleLabelList"/>
    <dgm:cxn modelId="{E91EFFDC-8569-E24F-9373-F8025F8FCE9D}" type="presParOf" srcId="{EF096FA6-CFD4-430E-8D1F-46AF1004C7B0}" destId="{756949E8-7E9B-439E-9BF5-D7A38377841A}" srcOrd="0" destOrd="0" presId="urn:microsoft.com/office/officeart/2018/5/layout/IconCircleLabelList"/>
    <dgm:cxn modelId="{FD8B53CB-2AD7-5443-92F9-13F042B77740}" type="presParOf" srcId="{EF096FA6-CFD4-430E-8D1F-46AF1004C7B0}" destId="{82A96A12-C492-403C-949B-791F7B2FE938}" srcOrd="1" destOrd="0" presId="urn:microsoft.com/office/officeart/2018/5/layout/IconCircleLabelList"/>
    <dgm:cxn modelId="{5E203D33-5B6D-E849-BFF2-46A77F312E2A}" type="presParOf" srcId="{EF096FA6-CFD4-430E-8D1F-46AF1004C7B0}" destId="{31F6ED45-E392-4599-8368-581D4E98290A}" srcOrd="2" destOrd="0" presId="urn:microsoft.com/office/officeart/2018/5/layout/IconCircleLabelList"/>
    <dgm:cxn modelId="{003B2720-5487-0943-8DC9-E9EC420F6982}" type="presParOf" srcId="{EF096FA6-CFD4-430E-8D1F-46AF1004C7B0}" destId="{B7FA59FA-27CF-4DCC-A9BC-1BC8569EA41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4F3FF9-D2FF-4398-9DA5-31BB0A865D82}">
      <dsp:nvSpPr>
        <dsp:cNvPr id="0" name=""/>
        <dsp:cNvSpPr/>
      </dsp:nvSpPr>
      <dsp:spPr>
        <a:xfrm>
          <a:off x="538800" y="213473"/>
          <a:ext cx="1098000" cy="1098000"/>
        </a:xfrm>
        <a:prstGeom prst="ellipse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5C606C-CD7C-4299-B100-AFDCB132FFE0}">
      <dsp:nvSpPr>
        <dsp:cNvPr id="0" name=""/>
        <dsp:cNvSpPr/>
      </dsp:nvSpPr>
      <dsp:spPr>
        <a:xfrm>
          <a:off x="772800" y="44747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F8C64-9FD0-4B8B-A8CC-C7878CD56C7D}">
      <dsp:nvSpPr>
        <dsp:cNvPr id="0" name=""/>
        <dsp:cNvSpPr/>
      </dsp:nvSpPr>
      <dsp:spPr>
        <a:xfrm>
          <a:off x="187800" y="1653473"/>
          <a:ext cx="1800000" cy="1397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i="0" u="none" strike="noStrike" kern="1200" cap="none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rPr>
            <a:t>LSTM Networks: Predict future stock prices using historical data.​</a:t>
          </a:r>
        </a:p>
      </dsp:txBody>
      <dsp:txXfrm>
        <a:off x="187800" y="1653473"/>
        <a:ext cx="1800000" cy="1397460"/>
      </dsp:txXfrm>
    </dsp:sp>
    <dsp:sp modelId="{BB99B145-DD3C-4297-85B8-986FD22E40BC}">
      <dsp:nvSpPr>
        <dsp:cNvPr id="0" name=""/>
        <dsp:cNvSpPr/>
      </dsp:nvSpPr>
      <dsp:spPr>
        <a:xfrm>
          <a:off x="2653800" y="213473"/>
          <a:ext cx="1098000" cy="1098000"/>
        </a:xfrm>
        <a:prstGeom prst="ellipse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891EA9-7F88-47F5-BA45-ED840D8DBB38}">
      <dsp:nvSpPr>
        <dsp:cNvPr id="0" name=""/>
        <dsp:cNvSpPr/>
      </dsp:nvSpPr>
      <dsp:spPr>
        <a:xfrm>
          <a:off x="2887800" y="44747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4FCE50-4F4B-4D29-80E8-55923860E9B0}">
      <dsp:nvSpPr>
        <dsp:cNvPr id="0" name=""/>
        <dsp:cNvSpPr/>
      </dsp:nvSpPr>
      <dsp:spPr>
        <a:xfrm>
          <a:off x="2302800" y="1653473"/>
          <a:ext cx="1800000" cy="1397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i="0" u="none" strike="noStrike" kern="1200" cap="none">
              <a:solidFill>
                <a:srgbClr val="F5F5F5"/>
              </a:solidFill>
              <a:latin typeface="Average"/>
              <a:ea typeface="Average"/>
              <a:cs typeface="Average"/>
            </a:rPr>
            <a:t>InfluxDB: High-frequency data storage.​</a:t>
          </a:r>
        </a:p>
      </dsp:txBody>
      <dsp:txXfrm>
        <a:off x="2302800" y="1653473"/>
        <a:ext cx="1800000" cy="1397460"/>
      </dsp:txXfrm>
    </dsp:sp>
    <dsp:sp modelId="{CBDC2AEE-E540-4DEC-BCBE-60EE5CE4F782}">
      <dsp:nvSpPr>
        <dsp:cNvPr id="0" name=""/>
        <dsp:cNvSpPr/>
      </dsp:nvSpPr>
      <dsp:spPr>
        <a:xfrm>
          <a:off x="4768800" y="213473"/>
          <a:ext cx="1098000" cy="1098000"/>
        </a:xfrm>
        <a:prstGeom prst="ellipse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13493-0971-4CF4-8BDF-42617FF47F20}">
      <dsp:nvSpPr>
        <dsp:cNvPr id="0" name=""/>
        <dsp:cNvSpPr/>
      </dsp:nvSpPr>
      <dsp:spPr>
        <a:xfrm>
          <a:off x="5002800" y="44747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77D3B-E50C-4877-8858-385D9C23FECB}">
      <dsp:nvSpPr>
        <dsp:cNvPr id="0" name=""/>
        <dsp:cNvSpPr/>
      </dsp:nvSpPr>
      <dsp:spPr>
        <a:xfrm>
          <a:off x="4417800" y="1653473"/>
          <a:ext cx="1800000" cy="1397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i="0" u="none" strike="noStrike" kern="1200" cap="none">
              <a:solidFill>
                <a:srgbClr val="F5F5F5"/>
              </a:solidFill>
              <a:latin typeface="Average"/>
              <a:ea typeface="Average"/>
              <a:cs typeface="Average"/>
            </a:rPr>
            <a:t>Apache Kafka: Real-time stock data streaming.​</a:t>
          </a:r>
        </a:p>
      </dsp:txBody>
      <dsp:txXfrm>
        <a:off x="4417800" y="1653473"/>
        <a:ext cx="1800000" cy="1397460"/>
      </dsp:txXfrm>
    </dsp:sp>
    <dsp:sp modelId="{756949E8-7E9B-439E-9BF5-D7A38377841A}">
      <dsp:nvSpPr>
        <dsp:cNvPr id="0" name=""/>
        <dsp:cNvSpPr/>
      </dsp:nvSpPr>
      <dsp:spPr>
        <a:xfrm>
          <a:off x="6883800" y="213473"/>
          <a:ext cx="1098000" cy="1098000"/>
        </a:xfrm>
        <a:prstGeom prst="ellipse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A96A12-C492-403C-949B-791F7B2FE938}">
      <dsp:nvSpPr>
        <dsp:cNvPr id="0" name=""/>
        <dsp:cNvSpPr/>
      </dsp:nvSpPr>
      <dsp:spPr>
        <a:xfrm>
          <a:off x="7117800" y="44747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A59FA-27CF-4DCC-A9BC-1BC8569EA410}">
      <dsp:nvSpPr>
        <dsp:cNvPr id="0" name=""/>
        <dsp:cNvSpPr/>
      </dsp:nvSpPr>
      <dsp:spPr>
        <a:xfrm>
          <a:off x="6532800" y="1653473"/>
          <a:ext cx="1800000" cy="1397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i="0" u="none" strike="noStrike" kern="1200" cap="none">
              <a:solidFill>
                <a:srgbClr val="F5F5F5"/>
              </a:solidFill>
              <a:latin typeface="Average"/>
              <a:ea typeface="Average"/>
              <a:cs typeface="Average"/>
            </a:rPr>
            <a:t>Grafana: Visualization of real-time and predicted stock prices. </a:t>
          </a:r>
        </a:p>
      </dsp:txBody>
      <dsp:txXfrm>
        <a:off x="6532800" y="1653473"/>
        <a:ext cx="1800000" cy="1397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6T01:39:40.33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 39 7953,'-7'0'413,"1"1"70,6 4-257,0-4 5349,0 5-5695,0-18-135,0 9 495,0-8-164,0 11 858,0 0-319,0-6-34,0 5 1404,0-5-1716,6 6 1,-3 0-88,5 0 1,-3 0-133,3 0 1,1 0 27,3 0 1,1 0 53,0 0-102,0 0 1,0 0-149,-1 0 0,1 0 38,0 0-7,0 0 1,-1 5 137,1-1 0,-4 0-47,-1-4 1,1 0 243,4 0 0,-5 0-137,1 0 1,-1 4 257,5 1-261,0-1 0,-1-4-2,1 0 1,0 0-143,0 0 124,0 0 0,-1 0-78,1 0 1,0 0 31,0 0 1,0 0-120,-1 0 0,-3 0 110,-1 0 1,1 0-71,4 0 1,-5 0 124,1 0 5,-1 0-13,5 0 0,0 0 125,0 0 1,-5 0 126,1 0-214,-1 0 1,5 0 46,0 0-55,-1 0 0,1 0-208,0 0 179,0 0 1,0 0-19,-1 0 1,-3 0 12,-1 0 1,-3 0 2,3 0 0,-4 0 316,5 0-315,0 0 1,3 0-140,1 0 1,-4 0 149,-1 0 0,-1 1-107,2 4 1,2-4 19,-2 3 0,-2-2-155,1-2 0,-3 0 112,3 0 31,1 0 1,3 0-21,1 0 0,-4 0 24,-1 0-120,1 0 0,3 0 95,1 0 1,-4 1 46,-1 3 8,1-2 0,4 3 75,-1-5 0,-3 0 115,-1 0 1,1 0-49,4 0 0,-5 0-154,1 0 1,-1 0 73,5 0 1,0 0-183,0 0 0,-1 0 34,1 0 1,-3 0-81,3 0 0,-3 0 111,7 0 0,-3 0-26,-1 0 1,0 0 48,-1 0 1,3-1-30,2-3 1,-3 2 132,3-2 0,-3 3-61,-1 1 1,4 0 96,0 0 0,0 0-32,-4 0 0,0 0 47,-1 0-89,7 0 1,-5 0 4,3 0 0,-3 0-136,-1 0 157,0 0-199,0 0 138,-1 0 0,-3 0-195,-1 0 1,-3 0-42,3 0 103,-5 0 109,8 0 1,-3 0 36,4 0-18,-5 0 0,5 0 58,-4 0-14,-2 0-38,5 0-14,-4 0 1,6 0 2,0 0 1,-4 0 173,-1 0 0,-4 0-83,5 0 0,-5 0-42,5 0 1,-5 0-96,4 0-146,1 0 0,4 0 3,-1 0 0,-3 0 48,0 0 0,-1 0 105,5 0 1,0 0 3,-1 0 0,-3 0 97,-1 0 1,1 0-16,4 0 1,0 0 243,-1 0 1,1 0-125,0 0 0,0 0 7,-1 0-232,1 0 0,0 0 127,0 0 1,0-2-206,-1-2 0,1 3 55,0-4 1,-5 4-23,1 1 118,-1 0 1,5 0 63,0 0-35,-6 0 0,5 0-18,-4 0 4,-2 0 20,5 0-47,-4 0-78,6 0-27,0 0 16,0 0-19,-1 0-96,1 0 160,0 0 0,-5 0 27,1 0-69,-1 0 175,5 0-127,0 0 0,0 0 82,0 0 1,-5 0-56,1 0 0,-5 0 4,4 0 0,-3 0 2,3 0-2,1 0-48,3 0 1,1 0 33,0 0 1,-4 0-11,-1 0 0,1 0 4,3 0 0,1 0 9,0 0 0,0 0 57,-1 0 1,1 0 7,0 0 0,1 0 12,3 0 0,-2 0 141,2 0 0,-3 0-93,-1 0 0,-1 0-50,1 0 1,4 0 28,0 0 1,0 0-53,-4 0 1,0 0-107,0 0 0,-1 0 63,1 0 1,0 0-134,0 0 0,-5 0 90,1 0 1,-1-4-3,5-1 0,0 1 72,0 4 1,-5 0-61,1 0 190,-1 0-149,5 0 7,0 0 12,0 0 0,-5 0-2,1 0 0,-5 0 20,4 0 0,-3 0-32,3 0 0,-4 0-16,5 0 1,-5 0 42,5 0-117,-1 0 90,5 0 0,0 0-144,0 0 105,-1 0 1,1 0-28,0 0 26,0 0 0,-1 0-1,1 0 1,0 0 9,0 0 0,-5 0 0,1 0 0,-1 0-23,5 0 1,-4 0 20,-1 0-3,1 0 1,3 0 4,1 0 1,-4 0-2,-1 0 0,-3 0 63,3 0 169,1 0-129,3 0-70,1 0 0,0 0-122,0 0 0,-5 0 50,1 0-73,-1 0 0,5 0 103,0 0 1,-5 0-51,1 0 94,-1 0 0,5 0 8,0 0 1,-4 0 66,-1 0 1,-4 0-2,5 0 37,-1 0-53,5 0-136,0 0 31,0 0 1,-1 0-15,1 0 0,-4 0 25,-1 0 1,-3 0-32,3 0 31,1 0 1,3 0-2,1 0 1,-4 0 119,-1 0-109,1 0 1,4 0 114,-1 0 0,1 0-90,0 0 1,-5 0 40,1 0 2,-1 0 0,5 0 72,0 0-90,0 0 0,0 0-10,-1 0 1,-3 0-65,-1 0 1,1 0 54,4 0 0,-5 0-133,1 0 53,-1 0 0,5 0-87,0 0 116,0 0 0,-1 0 2,1 0 1,-4 0 234,-1 0-221,1 0 0,3 0 24,1 0-12,0 0 1,0 0 18,0 0-18,-1 0 0,1 0-13,0 0 0,-5 0 19,1 0 1,0 0-12,3 0 1,-3 0 39,-1 0 0,-3 0-29,3 0 25,1 0-21,3 0-10,1 0 0,0 1-2,0 4 1,-5-4-2,1 3-31,-1-2 1,5-2 26,0 0 1,-5 0 119,1 0-105,-1 0 128,5 0 0,0 0-102,0 0-45,0 0 0,-1 0 0,1 0 0,0 0 0,0 0 0,0 0 0,-1 0 0,1 0 0,0 0 0,0 0 0,-1 0 0,1 0 0,0 0 0,0 0 0,0 0 0,-1 0 0,1 0 0,0 0 0,0 0 0,-1 0 0,1 0 0,0 0 0,0 0 0,0 0 0,-1 0 0,1 0 0,-4 0 0,-1 0 0,-5 0 0,8 0 0,-2 0 0,-3 0 0,5 0 0,-4 0 0,6 0 0,-5 0 0,1 0 0,-1 0 0,5 0 0,0 0 0,0 0 0,-5 0 0,1 0 0,-5 0 0,5 0 0,-5 0 0,4 0 0,-3 0 0,3 0 0,-4 0 0,5 0 0,-5 0 0,5 0 0,-5 0 0,4 0 0,1 0 0,4 0 0,0 0 0,-1 0 0,1 0 0,0 0 0,0 0 0,-1 0 0,1 0 0,0 0 0,-4 0 0,-1 0 0,1 0 0,3 0 0,1 0 0,0 0 0,0 0 0,0 0 0,-1 0 0,-3 0 0,-1 0 0,1 0 0,4 0 0,-5 0 0,1 0 0,-5 0 0,4 0 0,1 0 0,4 0 0,0 0 0,-5 0 0,1 0 0,-1 0 0,5 0 0,0 0 0,-1 0 0,-3 0 0,-1 0 0,1 0 0,4 0 0,0 0 0,-5 0 0,1 0 0,-1 0 0,5 0 0,-5 0 0,1 0 0,-1 0 0,5 0 0,0 0 0,0 0 0,0 0 0,5 0 0,-4 0 0,3 0 0,-2 0 0,-3 0 0,1 0 0,0 0 0,0 0 0,-1 0 0,1 0 0,0 0 0,0 0 0,0 0 0,-1 0 0,1 0 0,0 0 0,0 0 0,-1 0 0,1 0 0,0 0 0,-4 0 0,-1 0 0,1 0 0,3 0 0,1 0 0,0 0 0,0 0 0,0 0 0,-5 0 0,1 0 0,-5 0 0,4 0 0,-3 0 0,3 0 0,-4 0 0,5 0 0,-5 0 0,5 0 0,-5 0 0,4 0 0,-3 0 0,3 0 0,-3 0 0,3 0 0,-4 0 0,5 0 0,-5 0 0,5 0 0,-5 0 0,4 0 0,-3 0 0,3 0 0,1 0 0,3 0 0,1 0 0,-4 0 0,-1 0 0,1 0 0,4 0 0,-1 0 0,1 0 0,0 0 0,0 0 0,-1 0 0,-3 0 0,0 0 0,-1 0 0,5 0 0,0 0 0,-1 0 0,1 0 0,0 0 0,0 0 0,0 0 0,-1 0 0,1 0 0,0 0 0,0 0 0,-1 0 0,1 0 0,-4 0 0,-1 0 0,1 0 0,4 0 0,-1 0 0,-3 0 0,-1 0 0,-3 0 0,3 0 0,-4 0 0,5 0 0,-6 0 0,8 0 0,-8 0 0,6 0 0,-7 0 0,10 0 0,-5 0 0,1 0 0,1 0 0,-6 0 0,4 0 0,-3 0 0,-3 0 0,7 0 0,-4 0 0,-1 0 0,5 0 0,-5 0 0,8 0 0,-3 0 0,4 0 0,1 0 0,0 0 0,0 0 0,-1 0 0,-3 0 0,-1 0 0,-3 0 0,3 0 0,-1 1 0,2 4 0,2-4 0,-4 5 0,6-6 0,0 0 0,0 0 0,-1 0 0,1 0 0,0 0 0,0 0 0,-5 0 0,1 0 0,-5 0 0,5 0 0,-7 0 0,10 0 0,-5 0 0,1 0 0,1 0 0,-5 0 0,5 0 0,-5 0 0,5 0 0,-5 0 0,4 0 0,-3 0 0,3 0 0,-4 0 0,5 0 0,-5 0 0,5 0 0,-6 0 0,8 0 0,-4 0 0,6 5 0,-5-3 0,1 2 0,-5-3 0,5-1 0,-5 0 0,4 0 0,-3 0 0,3 0 0,-4 0 0,5 0 0,-1 0 0,5 0 0,0 0 0,-4 0 0,-1 0 0,1 0 0,3 0 0,1 0 0,0 0 0,0 0 0,-1 0 0,1 0 0,0 0 0,0 0 0,0 0 0,-1 0 0,-3 0 0,-1 0 0,1 0 0,2-1 0,-2-3 0,2 2 0,-8-3 0,6 5 0,-7 0 0,10 0 0,-9 0 0,5 0 0,-5 0 0,8 0 0,-4 0 0,6 0 0,0 0 0,0 0 0,0 0 0,-1 0 0,1 0 0,-4 0 0,-1 0 0,-4 0 0,5 0 0,-1 0 0,1 0 0,-1 0 0,-3 0 0,3 0 0,-3 0 0,3 0 0,-4 0 0,5 0 0,-5 0 0,5 0 0,-5 0 0,4 0 0,-3 0 0,3 0 0,-4 0 0,5 0 0,-1 0 0,5 0 0,0 0 0,0 0 0,-5 0 0,1 0 0,-1 0 0,5 0 0,0 0 0,0 0 0,0 0 0,-1 0 0,1 0 0,0 0 0,4 0 0,0 0 0,0-5 0,-4 1 0,4 0 0,0 4 0,1 0 0,-1 0 0,-2 0 0,2 0 0,-3 0 0,-1 0 0,4 0 0,0 0 0,-5 0 0,-3 0 0,0 0 0,3 0 0,1 0 0,0 0 0,0 0 0,-5 0 0,1 0 0,-1 0 0,5 0 0,-4 0 0,-1 0 0,1 0 0,3 0 0,1 4 0,0 0 0,0 1 0,-1-5 0,1 0 0,0 0 0,0 0 0,0 0 0,-1 0 0,1 0 0,-4 0 0,-1 0 0,1 0 0,3 0 0,-3 0 0,0 0 0,-1 0 0,5 0 0,0 0 0,-5 0 0,1 0 0,-1 4 0,5 0 0,0 0 0,0-4 0,-1 0 0,1 0 0,0 0 0,0 0 0,-1 0 0,1 0 0,-4 0 0,-1 0 0,1 0 0,4 0 0,-5 0 0,1 0 0,-1 6 0,5-4 0,0 2 0,-5-3 0,1-1 0,-5 0 0,5 0 0,-5 0 0,4 0 0,-3 0 0,3 0 0,-4 0 0,5 0 0,-5 0 0,5 0 0,-1 0 0,5 0 0,0 0 0,0 0 0,-1 0 0,1 0 0,0 0 0,0 0 0,5 0 0,1 0 0,2 0 0,-3 0 0,-5 0 0,4 0 0,0 0 0,4 0 0,-3 0 0,0 0 0,-1 0 0,3 0 0,5 0 0,-3 0 0,-1 0 0,-4-1 0,4-3 0,-4 2 0,5-2 0,-7 2 0,2 2 0,-2-1 0,-3-3 0,1 2 0,0-3 0,0 5 0,0 0 0,-1 0 0,-5 0 0,5 0 0,-9 0 0,5 0 0,-5 0 0,7 1 0,-6 3 0,2-2 0,-2 2 0,-1-3 0,6-1 0,-5 0 0,4 0 0,-3 0 0,3 0 0,-1 2 0,2 2 0,2-2 0,-2 2 0,2-3 0,2-1 0,-5 0 0,1 0 0,-1 0 0,5 0 0,0 0 0,0 0 0,-1 0 0,1 0 0,0 0 0,0 0 0,0 0 0,-1 0 0,1 0 0,0 0 0,0 0 0,-1 0 0,1 0 0,0 0 0,0 0 0,0 0 0,-1 0 0,1 0 0,0 0 0,0 0 0,-1 0 0,1 0 0,0 0 0,0 0 0,0 0 0,-1 0 0,-3 0 0,-1 0 0,-3 0 0,3 0 0,-4 0 0,5 0 0,0 0 0,3 0 0,1 0 0,0 0 0,-5 0 0,1 0 0,-5 0 0,5 0 0,-5 0 0,4 0 0,-3 0 0,3 0 0,1 0 0,4 0 0,-1 0 0,-3 0 0,-1 0 0,1 0 0,4 0 0,-1 0 0,1 0 0,0 0 0,0 0 0,0 0 0,-1-4 0,1 0 0,-4-1 0,-1 5 0,1 0 0,4 0 0,-1 0 0,1 0 0,-4 0 0,-1 0 0,-4-4 0,5 0 0,-1 0 0,5 4 0,0 0 0,0 0 0,-5 0 0,1 0 0,-1 0 0,5-6 0,0 5 0,0-5 0,-1 6 0,-3 0 0,-1 0 0,1 0 0,4 0 0,-5-4 0,1-1 0,-1 1 0,5 4 0,0 0 0,0 0 0,-1 0 0,-3-4 0,0 0 0,-1-1 0,5 5 0,-5 0 0,1 0 0,-5 0 0,5 0 0,-1-5 0,5 3 0,0-3 0,0 5 0,-1 0 0,-3 0 0,-1 0 0,-3 0 0,3 0 0,1 0 0,3 0 0,1 0 0,0 0 0,0 0 0,0 0 0,-1 0 0,1 0 0,0 0 0,-5 0 0,1 0 0,-5 0 0,5 0 0,-5 0 0,5 0 0,-5 0 0,4 0 0,-3 0 0,3 0 0,1 0 0,-1 0 0,1 0 0,-5 0 0,4 0 0,-3 0 0,3 0 0,-5 0 0,8 0 0,-3 0 0,0 0 0,1 0 0,-1 0 0,1 0 0,-1 0 0,-4 0 0,5 0 0,-5 0 0,5 0 0,-1 0 0,5 0 0,0 0 0,0 0 0,-1 0 0,1 0 0,-4 0 0,-1 0 0,-5 0 0,8 0 0,-8 0-145,6 0 70,-6 0 44,8 0 0,-8 0 17,5 0-497,-5 0 329,8 0 0,-8 0-102,6 0 170,-6 0 0,4 0-366,-3 0 310,-3 0 503,11 0-291,-11 5 240,11-3 87,-11 3-288,10-5 0,-8 0-14,6 0-22,-6 0 1,4 0-199,-3 0 110,-3 0 0,6 0-265,-2 0 280,-4 0 0,6 0-41,-2 0 271,-4 0-255,10 6 298,-9-5-193,9 5 1,-8-6-295,5 0 163,-5 0-8,9 0 44,-5 0 0,1 0-264,1 0 289,-6 0-44,8 0 1,-8 0-284,5 0 287,-5 0 1,4 0-236,-2 0 253,-4 0 1,6 0-54,-3 0 30,-2 0 0,5 0-84,-3 0 47,-2 0-31,9 0 110,-10 0-79,11 0 313,-11 0-130,10 0 314,-9 0-380,9 0 1,-8 0 64,6 0-74,-7 0 0,6 0 76,-4 0-170,-3 0 1,6 0 39,-2 0-290,-4 0 111,5 0 168,-1 0 56,-3 0 590,3 0-430,1 0-81,-4 0-914,3 0 357,1 0-67,-5 0-327,5 0 832,0 0-288,-5 0 1126,5 0-484,-1 0-440,-3 0-637,4 0 1053,-1 0-266,-3 0 380,3 0-310,-5 6-201,0-5 344,0 5-265,6-6 72,-5 0-103,5 0 107,0 0-492,-5 0 97,5 0-525,0 0 253,-5 0-1670,5 0 1383,-1 0-236,-3 0-101,4 0 1,-52-12 0,-11-2-1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6T01:40:33.72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26 141 6852,'0'-7'99,"0"1"484,0 6-111,0-5-107,0 3-76,0-4 425,-6 6 39,5 0 2808,-5 0-3083,0 0-384,5 0 493,-5 0-520,17 0 1,-6 0 72,8 0 0,-4 0 98,4 0-314,0 0 0,0 0-4,0 0 0,1 0-53,3 0 0,-2 0 84,7 0 1,-5 0 1,4 0 1,-1 0 53,1 0 1,3 0 7,-2 0 1,-2 0-21,1 0 1,-5 0 19,1 0 1,1 0-68,-1 0 1,2 0 34,-2 0 1,-3 0-12,3 0 1,1 0-18,-1 0 1,0 0-15,-4 0 0,0 2 76,0 2 0,0-2 14,-1 2 1,1-3 48,0-1 0,-5 0-82,1 0 1,-1 0 19,5 0 0,-1 2 79,-4 2-33,3-3 1,-3 5-8,4-6 0,-3 0 41,-1 0-79,1 0 1,4 0-2,-1 0 1,-3 0-92,-1 0 0,-3 0 120,3 0-71,1 0 1,4 0 110,-1 0-45,1 0 1,0 0-49,0 0 1,1 0 6,3 0 0,-3 0 42,3 0 0,2 0 12,-2 0 0,4 0-27,-4 0 0,6 0-1,-2 0 0,-1 0-59,1 0 1,-5 0 45,1 0 0,-3 0-55,-1 0 0,0 0 45,-1 0-16,1 0 55,0 0 0,0 0 96,0 0 0,-5 0-68,1 0 0,-1 0 15,5 0 0,0 0 14,0 0 0,-5 0-45,1 0 1,-1 0 2,5 0 0,4 0-17,0 0 1,0 0-10,-4 0 0,0 0-40,-1 0 1,1 0-230,0 0 209,0 0 1,-1 0-22,1 0 1,0 0 294,0 0-242,0 0 1,-1 0 12,1 0 0,0 0-65,0 0 0,-1 0 3,1 0 1,0 0 69,0 0 1,4 0-8,0 0 1,0 0 83,-4 0 1,0 0-101,-1 0 1,5 0 15,0 0 1,-4 0-7,-4 0 1,-1 0 35,5 0-14,0 0 1,0 0-10,-1 0 0,1 0-11,0 0 0,0 0-3,-1 0 0,1 0 12,0 0 0,0 0 0,0 0 1,-1 0 100,1 0 1,-4 0-80,-1 0 1,1 0 2,4 0 0,-1 0-46,1 0 0,0 0-6,0 0 1,-1 0 83,1 0 1,0 0 1,0 0 1,0 0-85,-1 0 0,5 0 31,0 0 1,0 4 1,-4 1 0,0-1 2,0-4 1,0 0 26,-1 0 0,5 0-33,0 0 0,0 0-10,-4 0 1,0 0 86,0 0 22,5 0-111,2 0 1,0 0-4,-3 0 0,2 0-20,-2 0 0,0 0 38,-5 0 1,1 0-49,0 0 0,0 0 77,0 0 0,-1 0 76,1 0 0,0 0-112,0 0 0,4 0 7,0 0 0,0 0 147,-4 0 0,-1 0-40,1 0 1,0 0-178,0 0 0,0 0 133,-1 0 1,1 0-7,0 0 0,0 0-33,-1 0 1,1 0 7,0 0 1,0 0-71,0 0 0,-1 0-134,1 0 1,0 0 62,0 0 1,-1 0 47,1 0 0,0 0-29,0 0 0,0 0 27,-1 0 0,1 0 69,0 0 0,-5 0-6,1 0 5,-1 0 0,5 0 59,0 0-40,0 5 0,0-3-21,-1 2 1,1-2 3,0-2 0,0 0-46,0 0 1,-1 0 28,1 0 1,1 0-30,3 0 0,-2 0 65,2 0 1,-2 0 1,2 0 0,-3 0-14,3 0 0,2 0 6,-2 0 0,0 0 67,-4 0 0,4 0-70,0 0 1,0 0 90,-4 0 1,1 0-134,3 0 1,-3 0-5,3 0 1,-3 0 15,-1 0 1,0 0-12,0 0 0,0 0 41,-1 0 0,1 0 3,0 0 0,1 0-43,3 0 1,-3 0 11,3 0 1,-2 0-49,-3 0 1,1 0 45,0 0 0,0 0-10,-1 0 1,1 0 6,0 0 0,0 0-8,0 0 1,-1 0-4,1 0 0,0 0-6,0 0 0,0 0-20,-1 0 1,1 0 36,0 0 0,0 0-122,-1 0 0,1 0 65,0 0 1,0 0-14,0 0 1,-1 0 93,1 0 0,-4 0 16,-1 0 1,1 0-32,3 0 0,1 0 94,0 0 1,0 0-135,0 0 1,-5 0 43,1 0 0,-1 0-4,5 0 0,0 0-9,0 0 1,-1 0-12,1 0 1,0 0-2,0 0 0,-1 0 2,1 0 0,0-5-70,0 1 0,0 0 50,-1 4 1,1 0 103,0 0 0,0 0-84,-1 0 1,1 0 137,0 0 0,1 0-125,3 0 1,-3 0 11,4 0 1,-4 0-39,-2 0 1,3 0-6,2 0 1,-3 0 60,3 0 1,-3 0-10,-1 0 0,0-4 52,0-1 0,-1 1-71,1 4 0,0 0 57,0 0 1,-1 0-91,1 0 0,0 0-104,0 0 0,4 0 84,0 0 1,0 0-21,-4 0 0,-1 0-28,1 0 0,0 0 43,0 0 0,0 0 221,-1 0 1,1 0-72,0 0 0,4-1 38,0-4 0,0 4-90,-4-3 1,1 2-46,3 2 0,-1 0 26,5 0 0,-5 0-5,1 0 1,1 0 10,-1 0 0,4 0-25,-3 0 1,-1 0 114,-5 0 1,3 0-61,2 0 1,-3 0 3,3 0 0,-3 0 0,-1 0 0,-5 0 6,1 0 0,-1 0-61,5 0 1,0 0-8,0 0 1,0 0-144,-1 0 0,1 0 99,0 0 1,0 0 44,-1 0 1,1 0-11,0 0 1,0 0-207,0 0 1,-1 0 97,1 0 0,1 0 73,3 0 0,-1 0-10,5 0 1,-5 0 10,1 0 0,-3 0 2,-1 0 0,1 0 9,3 0 0,-3 0-28,3 0 1,-2 0 16,-3 0 1,1 0-128,0 0 0,4 0 121,0 0 0,0 0-1,-4 0 0,0 0 29,-1 0 0,3 0 3,2 0 0,-3 2 166,3 2 1,1-3-113,-1 4 0,2-4 86,-2-1 1,-3 0-59,3 0 0,2 0 64,-2 0 1,0 0-38,-4 0 1,-1 0-12,1 0 1,0 0-63,0 0 1,-1 0-177,1 0 1,0 0 31,0 0 80,0 0 1,-1 0 71,1 0 1,0 0-42,0 0 1,-1 0 78,1 0 1,0 0-66,0 0 1,0 0 3,-1 0 1,1 0-17,0 0 1,0 0-10,0 0-16,-1 0 1,5 0-109,0 0 0,-4 0 79,-4 0 1,-1 0 27,5 0 0,4 0-62,0 0 1,0 0 77,-4 0 1,1 0 3,3 0 1,-3 4-9,3 1 1,-1-1 8,1-4 0,-3 0 20,3 0 0,-3 0 4,-1 0 1,1 0-28,4 0 0,-4 0 9,3 0 0,-3 0-232,-1 0 0,1 0 9,3 0 1,-3 0-2,3 0 1,2 0 164,-2 0 1,1 0-16,-1 0 0,-1 0 38,5 0 1,-5 0 3,1 0 1,1 0 53,-1 0 1,0 0 194,-4 0 1,4 0 122,0 0-254,0 0 0,-4 0-266,0 0 27,0 0-192,-1 0 317,1 0 1,0 0-65,0 0 124,0 0 1,-1 0-89,1 0 0,0 0 146,0 0 0,-1 0-48,1 0 0,0 0 169,0 0 0,4 0 43,0 0 1,0 0-119,-4 0 0,1 0-286,3 0 1,-1 0 83,5 0 0,-4 0 76,4 0 1,-4 0-23,5 0 1,-1 0-150,4 0 1,1 0 57,0 0 0,1 0 271,2 0 0,0 0-101,5 0 1,-6 0-33,2 0 1,-4 0-167,-5 0 1,-3 0-558,-5 0 647,0 0 614,-6 0-517,4 0-127,-9 0 851,4 0-723,-1 0 1,-2 0-33,6 0 1,-5 0-75,4 0 0,1 0 13,4 0 0,-1 0 40,1 0 1,6 0 6,2 0 0,3-4-29,2-1 1,4 1-6,-1 4 0,7 0 1,-2 0 1,3 0 57,1 0 1,5 0-2,-1 0 1,1 1-172,-5 4 0,1-4 90,-1 3 0,-5-2-163,-3-2 1,-13 4 333,-5 0 753,-2 1-581,-3-5-259,-1 0 417,-6 0 0,6 0-621,2 0 1,4-2 67,0-2 0,-3 2 46,-1-2 1,1 3 13,4 1 1,0 0-50,-1 0 0,5-4 334,0-1 1,0 1-47,-4 4 1,1 0 65,4 0 0,-4 0 35,3 0 0,-2 0 59,2 0 0,-1 0-107,5 0 1,-5 0 94,1 0 1,3 0-266,1 0 1,-1 0-91,1 0 0,-4 0 0,5 0 0,-5 0 0,4 0 0,0 0 0,5 0 0,0 0 0,-1 0 0,1 0 0,-1 0 0,5 1 0,0 4 0,-5-4 0,-3 3 0,-1-1 0,5 1 0,-2-2 0,-3 2 0,-3-2 0,-5-2 0,0 0 0,0 0 0,0 0 0,-1 0 0,1 0 0,0 0 0,0 0 0,0 0 0,-5 0 0,1 0 0,-5 0 0,4 0 0,1 0 0,4 0 0,-1 0 0,1 0 0,0 0 0,0 0 0,0 0 0,4 0-61,0 0 1,1 0 120,-1 0 1,-1 0-61,5 0 0,-4 0 0,4 0 0,-4 0 0,5 0 0,-2 0-136,1 0 1,-1 0 68,-3 0 0,-3 0-1,3 0 1,2 0-48,-2 0 0,0 0 62,-5 0 0,5-2 5,1-2 0,-1 2 52,-5-2 0,5 3 156,0 1 1,2 0-58,-2 0 1,-1 0-47,5 0 0,-4 0-139,4 0 1,-4 0 98,5 0 0,-7 0-221,2 0 0,2-2 106,-2-2 1,0 3 44,-4-4 1,1 4 28,3 1 0,-2 0-2,7 0 1,-5-1 101,4-4 1,-4 4-108,4-3 1,-4 2 83,5 2 0,-7-4-49,2 0 1,2-1-163,-2 5 1,4 0 33,-4 0 1,0-4 27,-4 0 0,4 0 42,0 4 1,0 0-8,-4 0 0,0-5-59,0 1 1,-1 0-139,1 4 199,0 0 0,0 0-43,-1 0 193,1 0 1,0 0-86,0 0 0,-5-4 57,1-1 1,-1 1-82,5 4 1,0 0 16,0 0 0,0 0 17,-1 0 1,5 0 2,0 0 0,0-4 113,-4 0 1,4-1-90,0 5 1,2 0 91,-2 0 0,-3 0-112,3 0 1,-3-4-5,-1 0 0,0 0 14,0 4 1,1 0-17,3 0 1,-6 0-24,6 0 0,-5 0-17,5 0 0,-7 0 38,-2 0 1,1 0-15,3 0 1,1 0 133,0 0-112,0 0 1,0 0-208,-1 0 0,1 0-13,0 0 1,0 0-42,-1 0 1,1 0-6,0 0 1,0 0 78,0 0 1,-1 0 217,1 0 0,0 0-189,0 0 260,-1 0 0,1 0 64,0 0 0,0 0 338,0 0-445,-1 0 0,1 0-151,0 0 1,0 0 48,0 0 0,4 0-253,0 0 1,0 0 148,-5 0 1,1 0 58,0 0 1,0 0 167,0 0 1,-1 4-75,1 0-21,0 0 59,5-4 1,-3 0 14,2 0 1,-7 0-67,-2 0 18,1 0 0,3 2-121,1 2 1,-4-3 85,-1 4 0,1-4-277,3-1 1,1 0 11,0 0 1,0 4-18,0 1 0,-1-1 184,1-4 0,0 0-27,0 0 1,0 0 54,-1 0 1,1 0 132,0 0 0,-5 0 40,1 0 0,-1 0-70,5 0 276,0 0-239,0 0 1,0 0-69,-1 0-32,1 0 0,0 0-101,0 0 0,-1 0 104,1 0 0,0 0-14,0 0 0,0 0 21,-1 0 0,1 0-26,0 0 0,4 0 86,0 0 1,0 0-195,-4 0 6,0 0 53,5 0 1,-4 0-380,3 0 354,-2 0 0,-3 0-179,1 0 171,0 0 1,0 0 5,-1 0 1,-3 0 229,0 0-61,-1 0 0,5 4 102,0 0 0,-5 1 81,1-5-23,-1 0 0,5 0-155,0 0-224,-1 0 0,1 0 15,0 0 0,0 0 95,0 0 1,-1 0-172,1 0 0,0 0 13,0 0 134,0 0 63,5 0 1,-4 0 209,3 0 0,-3 0-112,-1 0 0,0 0-18,0 0 1,0 0-169,-1 0 1,-3 0 92,-1 0 0,1 0-127,4 0 1,-5 0 30,1 0 39,-1 0 0,5 0 22,0 0 1,-5 0 157,1 0 175,-1 0-231,5 0 1,0-2-76,0-2 0,-5 3 47,1-4 0,-5 4-157,5 1 0,-5 0 75,4 0 0,-3 0-19,3 0 0,-4 0 13,5 0 0,-5 0-102,5 0 144,-1 0 1,5 0 25,0 0 1,-5 0-100,1 0 0,-5 0-87,5 0 1,-5 0-2,4 0 61,-5 0-147,9 0 136,-5 0-18,0 0 29,4 0 47,-9 0-109,9 0 62,-10 0-91,11 6 141,-11-5 1,5 5 59,-1-6 19,-3 0 0,5 0-33,-3 0 36,-2 0 180,3 0-198,1 0-354,-5 0 511,5 0 115,0 0-220,-5 0-26,5 0-15,-6 5 90,0-3 132,6 3-62,-5-5 153,5 0-297,-1 0-27,-3 0-578,3 0 456,1 0 64,-4 0 0,5 0 337,-3 0-146,-3 0-97,11 0 1,-9 0-164,5 0-115,-5 0 0,4 0-458,-3 0-786,-2 0-749,3 0 2069,1 0 482,-4 0-4086,3 0 3782,-16 0 0,-3-51 0,-12-13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EDB787F8-EFCD-C239-29FC-13B865B6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>
            <a:extLst>
              <a:ext uri="{FF2B5EF4-FFF2-40B4-BE49-F238E27FC236}">
                <a16:creationId xmlns:a16="http://schemas.microsoft.com/office/drawing/2014/main" id="{7F774B10-B91C-D4FA-C65B-6E36588365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>
            <a:extLst>
              <a:ext uri="{FF2B5EF4-FFF2-40B4-BE49-F238E27FC236}">
                <a16:creationId xmlns:a16="http://schemas.microsoft.com/office/drawing/2014/main" id="{9A2E9D5A-09D2-1B00-094B-68554A9598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39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7F6ACCE5-0CEB-188B-8C83-BCB6B0B2C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9fe6fd9fe_0_4:notes">
            <a:extLst>
              <a:ext uri="{FF2B5EF4-FFF2-40B4-BE49-F238E27FC236}">
                <a16:creationId xmlns:a16="http://schemas.microsoft.com/office/drawing/2014/main" id="{3B9B2530-33E2-9800-C7AA-D4B7CDDB17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f9fe6fd9fe_0_4:notes">
            <a:extLst>
              <a:ext uri="{FF2B5EF4-FFF2-40B4-BE49-F238E27FC236}">
                <a16:creationId xmlns:a16="http://schemas.microsoft.com/office/drawing/2014/main" id="{B9C425DC-06BE-3395-43E9-D8072BDDC3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137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7B466185-0CC5-B143-09E6-E67FD0556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9fe6fd9fe_0_4:notes">
            <a:extLst>
              <a:ext uri="{FF2B5EF4-FFF2-40B4-BE49-F238E27FC236}">
                <a16:creationId xmlns:a16="http://schemas.microsoft.com/office/drawing/2014/main" id="{57995616-7C57-67DF-2E78-A65BAEA46D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f9fe6fd9fe_0_4:notes">
            <a:extLst>
              <a:ext uri="{FF2B5EF4-FFF2-40B4-BE49-F238E27FC236}">
                <a16:creationId xmlns:a16="http://schemas.microsoft.com/office/drawing/2014/main" id="{04A15F97-9FD4-41A1-9872-057DD1812E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373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4E5C0A25-FD87-E280-DBB3-C155943D1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9fe6fd9fe_0_4:notes">
            <a:extLst>
              <a:ext uri="{FF2B5EF4-FFF2-40B4-BE49-F238E27FC236}">
                <a16:creationId xmlns:a16="http://schemas.microsoft.com/office/drawing/2014/main" id="{B850A9F6-5F3B-CD99-8D86-153A5719A8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f9fe6fd9fe_0_4:notes">
            <a:extLst>
              <a:ext uri="{FF2B5EF4-FFF2-40B4-BE49-F238E27FC236}">
                <a16:creationId xmlns:a16="http://schemas.microsoft.com/office/drawing/2014/main" id="{1B2A5D31-FB9D-37BF-BEE7-B81D067C4E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793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349EF7BC-B04B-52D4-B06E-598E9E4C1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9fe6fd9fe_0_4:notes">
            <a:extLst>
              <a:ext uri="{FF2B5EF4-FFF2-40B4-BE49-F238E27FC236}">
                <a16:creationId xmlns:a16="http://schemas.microsoft.com/office/drawing/2014/main" id="{E40F9607-1B27-9681-2269-101364FD2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f9fe6fd9fe_0_4:notes">
            <a:extLst>
              <a:ext uri="{FF2B5EF4-FFF2-40B4-BE49-F238E27FC236}">
                <a16:creationId xmlns:a16="http://schemas.microsoft.com/office/drawing/2014/main" id="{3CF46ECC-915A-01CB-194F-0AC24BDD1F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46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34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325515A6-5152-F5DF-29F8-75F0D17B6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9fe6fd9fe_0_4:notes">
            <a:extLst>
              <a:ext uri="{FF2B5EF4-FFF2-40B4-BE49-F238E27FC236}">
                <a16:creationId xmlns:a16="http://schemas.microsoft.com/office/drawing/2014/main" id="{2D2DC91E-EFD8-8FD7-AAA8-37A21CC183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f9fe6fd9fe_0_4:notes">
            <a:extLst>
              <a:ext uri="{FF2B5EF4-FFF2-40B4-BE49-F238E27FC236}">
                <a16:creationId xmlns:a16="http://schemas.microsoft.com/office/drawing/2014/main" id="{2BD6DDC1-DF86-0DD6-C5C9-116881F566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302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67C3C9CB-40DA-7EE5-6B10-7E22C6CFB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9fe6fd9fe_0_4:notes">
            <a:extLst>
              <a:ext uri="{FF2B5EF4-FFF2-40B4-BE49-F238E27FC236}">
                <a16:creationId xmlns:a16="http://schemas.microsoft.com/office/drawing/2014/main" id="{F3A885F7-8B55-1EAD-DF28-CD8E3845D9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f9fe6fd9fe_0_4:notes">
            <a:extLst>
              <a:ext uri="{FF2B5EF4-FFF2-40B4-BE49-F238E27FC236}">
                <a16:creationId xmlns:a16="http://schemas.microsoft.com/office/drawing/2014/main" id="{4606FD87-D72D-034D-7546-1D5687E356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996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F09E9D4E-3145-F766-0739-EEB8841E3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9fe6fd9fe_0_4:notes">
            <a:extLst>
              <a:ext uri="{FF2B5EF4-FFF2-40B4-BE49-F238E27FC236}">
                <a16:creationId xmlns:a16="http://schemas.microsoft.com/office/drawing/2014/main" id="{0F604EBF-3C76-7BB5-D32B-A2078EF5DA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f9fe6fd9fe_0_4:notes">
            <a:extLst>
              <a:ext uri="{FF2B5EF4-FFF2-40B4-BE49-F238E27FC236}">
                <a16:creationId xmlns:a16="http://schemas.microsoft.com/office/drawing/2014/main" id="{5A4F83A5-6F78-557F-F794-34B48FC6DF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365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D4654DB9-6D04-D9AA-4593-23E28BEBD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9fe6fd9fe_0_4:notes">
            <a:extLst>
              <a:ext uri="{FF2B5EF4-FFF2-40B4-BE49-F238E27FC236}">
                <a16:creationId xmlns:a16="http://schemas.microsoft.com/office/drawing/2014/main" id="{83BDC920-C8CC-ACA2-7CE2-BC7F6E61A6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f9fe6fd9fe_0_4:notes">
            <a:extLst>
              <a:ext uri="{FF2B5EF4-FFF2-40B4-BE49-F238E27FC236}">
                <a16:creationId xmlns:a16="http://schemas.microsoft.com/office/drawing/2014/main" id="{EE064744-98D6-37E0-DB14-2758050248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959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F4F720A9-CCCA-E258-E5D5-A1A1D0B72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>
            <a:extLst>
              <a:ext uri="{FF2B5EF4-FFF2-40B4-BE49-F238E27FC236}">
                <a16:creationId xmlns:a16="http://schemas.microsoft.com/office/drawing/2014/main" id="{7F77FAF2-ABEB-9007-217F-BC3CD379C8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>
            <a:extLst>
              <a:ext uri="{FF2B5EF4-FFF2-40B4-BE49-F238E27FC236}">
                <a16:creationId xmlns:a16="http://schemas.microsoft.com/office/drawing/2014/main" id="{948ECB12-2132-3CE2-E11D-9B3066DBF9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780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1BC0BF7A-AAD9-C634-C4BF-418045997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>
            <a:extLst>
              <a:ext uri="{FF2B5EF4-FFF2-40B4-BE49-F238E27FC236}">
                <a16:creationId xmlns:a16="http://schemas.microsoft.com/office/drawing/2014/main" id="{9C6DE5F1-903C-5CA8-329B-4E1270EB2D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>
            <a:extLst>
              <a:ext uri="{FF2B5EF4-FFF2-40B4-BE49-F238E27FC236}">
                <a16:creationId xmlns:a16="http://schemas.microsoft.com/office/drawing/2014/main" id="{F92B52E6-BED8-3E61-8157-AA1C5F202F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812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2E4E08E7-E179-BC4B-78B4-F68FBC6B3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>
            <a:extLst>
              <a:ext uri="{FF2B5EF4-FFF2-40B4-BE49-F238E27FC236}">
                <a16:creationId xmlns:a16="http://schemas.microsoft.com/office/drawing/2014/main" id="{F38A4B82-A296-D38E-282A-BE13F49BFC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>
            <a:extLst>
              <a:ext uri="{FF2B5EF4-FFF2-40B4-BE49-F238E27FC236}">
                <a16:creationId xmlns:a16="http://schemas.microsoft.com/office/drawing/2014/main" id="{E1DFA48E-0E27-F2F7-911A-211A296E7B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080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80E51B40-9BB5-8BF0-2535-C80D9010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>
            <a:extLst>
              <a:ext uri="{FF2B5EF4-FFF2-40B4-BE49-F238E27FC236}">
                <a16:creationId xmlns:a16="http://schemas.microsoft.com/office/drawing/2014/main" id="{9487733D-A576-7D4E-2922-BDF5DDBF43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>
            <a:extLst>
              <a:ext uri="{FF2B5EF4-FFF2-40B4-BE49-F238E27FC236}">
                <a16:creationId xmlns:a16="http://schemas.microsoft.com/office/drawing/2014/main" id="{33774EF7-75A0-BAAE-7A5E-D8CC04B9D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167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F106D1C9-C1F1-6052-C6FE-0031F54DE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>
            <a:extLst>
              <a:ext uri="{FF2B5EF4-FFF2-40B4-BE49-F238E27FC236}">
                <a16:creationId xmlns:a16="http://schemas.microsoft.com/office/drawing/2014/main" id="{524CC250-D865-54EE-AB91-92C6FA0AFC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>
            <a:extLst>
              <a:ext uri="{FF2B5EF4-FFF2-40B4-BE49-F238E27FC236}">
                <a16:creationId xmlns:a16="http://schemas.microsoft.com/office/drawing/2014/main" id="{80E5A7A4-D1E3-A1FC-B259-76A0612AA3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825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BB95C1A9-7CCB-BF60-8DF3-1281256A6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>
            <a:extLst>
              <a:ext uri="{FF2B5EF4-FFF2-40B4-BE49-F238E27FC236}">
                <a16:creationId xmlns:a16="http://schemas.microsoft.com/office/drawing/2014/main" id="{4FBA7415-D2F4-17A5-24E6-BEC18949C4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>
            <a:extLst>
              <a:ext uri="{FF2B5EF4-FFF2-40B4-BE49-F238E27FC236}">
                <a16:creationId xmlns:a16="http://schemas.microsoft.com/office/drawing/2014/main" id="{8C8F6D46-C17F-5E98-482A-48191C7886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006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9fe6fd9f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f9fe6fd9f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627333B9-9FB4-505E-A55B-B7E2A2AE1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9fe6fd9fe_0_4:notes">
            <a:extLst>
              <a:ext uri="{FF2B5EF4-FFF2-40B4-BE49-F238E27FC236}">
                <a16:creationId xmlns:a16="http://schemas.microsoft.com/office/drawing/2014/main" id="{F617B1AB-CB73-5B0B-6E2A-C63D48EBD2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f9fe6fd9fe_0_4:notes">
            <a:extLst>
              <a:ext uri="{FF2B5EF4-FFF2-40B4-BE49-F238E27FC236}">
                <a16:creationId xmlns:a16="http://schemas.microsoft.com/office/drawing/2014/main" id="{09FA0984-0DDA-C45E-E0D2-1DFD427BA6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604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8438" y="8540"/>
            <a:ext cx="5825562" cy="5083197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70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6" r:id="rId4"/>
    <p:sldLayoutId id="2147483657" r:id="rId5"/>
    <p:sldLayoutId id="214748366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424939" y="1122265"/>
            <a:ext cx="434913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sz="3200" b="1">
                <a:solidFill>
                  <a:schemeClr val="bg1"/>
                </a:solidFill>
              </a:rPr>
              <a:t>Stock Price Prediction Analysis</a:t>
            </a:r>
            <a:endParaRPr lang="ko-KR" altLang="en-US" sz="3200" b="1">
              <a:solidFill>
                <a:schemeClr val="bg1"/>
              </a:solidFill>
              <a:latin typeface="Georgia" panose="02040502050405020303" pitchFamily="18" charset="0"/>
              <a:cs typeface="+mj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862C1A-26A1-46B1-95BD-4F3C9CA809B5}"/>
              </a:ext>
            </a:extLst>
          </p:cNvPr>
          <p:cNvGrpSpPr/>
          <p:nvPr/>
        </p:nvGrpSpPr>
        <p:grpSpPr>
          <a:xfrm>
            <a:off x="4839128" y="863029"/>
            <a:ext cx="3441843" cy="3452117"/>
            <a:chOff x="3734285" y="2846931"/>
            <a:chExt cx="1119554" cy="10142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27B97C-6306-49A1-A7DC-69857751D5C8}"/>
                </a:ext>
              </a:extLst>
            </p:cNvPr>
            <p:cNvGrpSpPr/>
            <p:nvPr/>
          </p:nvGrpSpPr>
          <p:grpSpPr>
            <a:xfrm>
              <a:off x="3734285" y="3060373"/>
              <a:ext cx="1119554" cy="800846"/>
              <a:chOff x="3734285" y="3060373"/>
              <a:chExt cx="1119554" cy="80084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9E9064-34FC-4F65-8E6B-BFAA6B06740B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605C7D-D9D1-4764-BCF8-F41924586921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A06833-E00E-4696-A0B8-4EF5719C6C5E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23A7D6-4014-4712-AB1A-E7CA3B46F139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17450E-D4FD-4294-9E63-0ACCBBCCA459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AF76D3-47C4-4FA1-9149-20A0B063F3A5}"/>
                </a:ext>
              </a:extLst>
            </p:cNvPr>
            <p:cNvGrpSpPr/>
            <p:nvPr/>
          </p:nvGrpSpPr>
          <p:grpSpPr>
            <a:xfrm>
              <a:off x="3767143" y="2846931"/>
              <a:ext cx="1053838" cy="635103"/>
              <a:chOff x="3767143" y="2846931"/>
              <a:chExt cx="1053838" cy="63510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D525471-8741-4A80-8F1A-2F086687DA64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493D511-8160-41B5-BF2F-68F3F4DA0886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accent5">
                      <a:lumMod val="75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4A78921-6184-423D-A1C8-C306D8EAD103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86069A7-FDF2-475B-873D-95BC65DF52D6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07DDAD0-356F-4C05-A1B8-15EA66512BE9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CC579AD-8BA5-41C7-B433-9101B2C9F1BE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D05410B-A89A-4950-AE31-65B021B44480}"/>
              </a:ext>
            </a:extLst>
          </p:cNvPr>
          <p:cNvSpPr txBox="1"/>
          <p:nvPr/>
        </p:nvSpPr>
        <p:spPr>
          <a:xfrm>
            <a:off x="602429" y="3106552"/>
            <a:ext cx="2699708" cy="1210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b="1">
                <a:latin typeface="Georgia" panose="02040502050405020303" pitchFamily="18" charset="0"/>
              </a:rPr>
              <a:t>Group 6</a:t>
            </a:r>
          </a:p>
          <a:p>
            <a:pPr>
              <a:spcBef>
                <a:spcPts val="450"/>
              </a:spcBef>
            </a:pPr>
            <a:r>
              <a:rPr lang="en-US" sz="1200">
                <a:latin typeface="Georgia" panose="02040502050405020303" pitchFamily="18" charset="0"/>
              </a:rPr>
              <a:t>SaiBhargav Podili</a:t>
            </a:r>
          </a:p>
          <a:p>
            <a:pPr>
              <a:spcBef>
                <a:spcPts val="450"/>
              </a:spcBef>
            </a:pPr>
            <a:r>
              <a:rPr lang="en-US" sz="1200">
                <a:latin typeface="Georgia" panose="02040502050405020303" pitchFamily="18" charset="0"/>
              </a:rPr>
              <a:t>Pavan Srivatsav </a:t>
            </a:r>
            <a:r>
              <a:rPr lang="en-US" sz="1200" err="1">
                <a:latin typeface="Georgia" panose="02040502050405020303" pitchFamily="18" charset="0"/>
              </a:rPr>
              <a:t>Devarakonda</a:t>
            </a:r>
            <a:endParaRPr lang="en-US" sz="1200">
              <a:latin typeface="Georgia" panose="02040502050405020303" pitchFamily="18" charset="0"/>
            </a:endParaRPr>
          </a:p>
          <a:p>
            <a:pPr>
              <a:spcBef>
                <a:spcPts val="450"/>
              </a:spcBef>
            </a:pPr>
            <a:r>
              <a:rPr lang="en-US" sz="1200">
                <a:latin typeface="Georgia" panose="02040502050405020303" pitchFamily="18" charset="0"/>
              </a:rPr>
              <a:t>Sanjana Chippada</a:t>
            </a:r>
          </a:p>
          <a:p>
            <a:pPr>
              <a:spcBef>
                <a:spcPts val="450"/>
              </a:spcBef>
            </a:pPr>
            <a:r>
              <a:rPr lang="en-US" sz="1200">
                <a:latin typeface="Georgia" panose="02040502050405020303" pitchFamily="18" charset="0"/>
              </a:rPr>
              <a:t>Madhura Deshmukh</a:t>
            </a:r>
          </a:p>
        </p:txBody>
      </p:sp>
    </p:spTree>
    <p:extLst>
      <p:ext uri="{BB962C8B-B14F-4D97-AF65-F5344CB8AC3E}">
        <p14:creationId xmlns:p14="http://schemas.microsoft.com/office/powerpoint/2010/main" val="2542472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E3775F4F-FA07-8175-0A6C-2E024A6A3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208A0A65-BE8C-B140-C793-70D2C66221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028" y="455536"/>
            <a:ext cx="81969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chemeClr val="accent5"/>
                </a:solidFill>
              </a:rPr>
              <a:t>LSTM MODEL FOR STOCK PRICE PREDICTION​</a:t>
            </a: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960BB6BA-D7DF-FBB6-1CBD-52D30DEA7F71}"/>
              </a:ext>
            </a:extLst>
          </p:cNvPr>
          <p:cNvSpPr txBox="1">
            <a:spLocks/>
          </p:cNvSpPr>
          <p:nvPr/>
        </p:nvSpPr>
        <p:spPr>
          <a:xfrm>
            <a:off x="6650038" y="1304925"/>
            <a:ext cx="249396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buFont typeface="Average"/>
              <a:buNone/>
            </a:pPr>
            <a:r>
              <a:rPr lang="en-US">
                <a:solidFill>
                  <a:schemeClr val="lt1"/>
                </a:solidFill>
              </a:rPr>
              <a:t>Item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A4A53-6BD9-B578-EE91-ACA836C70684}"/>
              </a:ext>
            </a:extLst>
          </p:cNvPr>
          <p:cNvSpPr txBox="1"/>
          <p:nvPr/>
        </p:nvSpPr>
        <p:spPr>
          <a:xfrm>
            <a:off x="536028" y="1223668"/>
            <a:ext cx="7720834" cy="282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Clr>
                <a:schemeClr val="accent3"/>
              </a:buClr>
              <a:buSzPts val="1800"/>
            </a:pPr>
            <a:r>
              <a:rPr lang="en-US" sz="1600" b="1">
                <a:solidFill>
                  <a:schemeClr val="accent5"/>
                </a:solidFill>
                <a:latin typeface="Average"/>
                <a:sym typeface="Average"/>
              </a:rPr>
              <a:t>Why LSTM?​</a:t>
            </a:r>
          </a:p>
          <a:p>
            <a:pPr marL="285750" indent="-285750">
              <a:lnSpc>
                <a:spcPct val="115000"/>
              </a:lnSpc>
              <a:buClr>
                <a:schemeClr val="accent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verage"/>
                <a:sym typeface="Average"/>
              </a:rPr>
              <a:t>Designed for time-series data like stock prices.​</a:t>
            </a:r>
          </a:p>
          <a:p>
            <a:pPr marL="285750" indent="-285750">
              <a:lnSpc>
                <a:spcPct val="115000"/>
              </a:lnSpc>
              <a:buClr>
                <a:schemeClr val="accent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verage"/>
                <a:sym typeface="Average"/>
              </a:rPr>
              <a:t>Captures long-term dependencies critical for identifying:​</a:t>
            </a:r>
          </a:p>
          <a:p>
            <a:pPr marL="285750" indent="-285750">
              <a:lnSpc>
                <a:spcPct val="115000"/>
              </a:lnSpc>
              <a:buClr>
                <a:schemeClr val="accent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verage"/>
                <a:sym typeface="Average"/>
              </a:rPr>
              <a:t>Trends over days, weeks, or months.​</a:t>
            </a:r>
          </a:p>
          <a:p>
            <a:pPr marL="285750" indent="-285750">
              <a:lnSpc>
                <a:spcPct val="115000"/>
              </a:lnSpc>
              <a:buClr>
                <a:schemeClr val="accent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verage"/>
                <a:sym typeface="Average"/>
              </a:rPr>
              <a:t>Seasonal variations and market cycles.​</a:t>
            </a:r>
          </a:p>
          <a:p>
            <a:pPr marL="285750" indent="-285750">
              <a:lnSpc>
                <a:spcPct val="115000"/>
              </a:lnSpc>
              <a:buClr>
                <a:schemeClr val="accent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verage"/>
                <a:sym typeface="Average"/>
              </a:rPr>
              <a:t>Helps investors by anticipating future stock prices based on historical data.​</a:t>
            </a:r>
          </a:p>
          <a:p>
            <a:pPr>
              <a:lnSpc>
                <a:spcPct val="115000"/>
              </a:lnSpc>
              <a:buClr>
                <a:schemeClr val="accent3"/>
              </a:buClr>
              <a:buSzPts val="1800"/>
            </a:pPr>
            <a:r>
              <a:rPr lang="en-US" sz="1600" b="1">
                <a:solidFill>
                  <a:schemeClr val="accent5"/>
                </a:solidFill>
                <a:latin typeface="Average"/>
                <a:sym typeface="Average"/>
              </a:rPr>
              <a:t>Key Features of LSTMs:​</a:t>
            </a:r>
          </a:p>
          <a:p>
            <a:pPr marL="285750" indent="-285750">
              <a:lnSpc>
                <a:spcPct val="115000"/>
              </a:lnSpc>
              <a:buClr>
                <a:schemeClr val="accent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verage"/>
                <a:sym typeface="Average"/>
              </a:rPr>
              <a:t>Learn and remember from extended intervals of data.​</a:t>
            </a:r>
          </a:p>
          <a:p>
            <a:pPr marL="285750" indent="-285750">
              <a:lnSpc>
                <a:spcPct val="115000"/>
              </a:lnSpc>
              <a:buClr>
                <a:schemeClr val="accent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verage"/>
                <a:sym typeface="Average"/>
              </a:rPr>
              <a:t>Ideal for capturing both short-term and long-term stock price patterns.​</a:t>
            </a:r>
          </a:p>
          <a:p>
            <a:endParaRPr lang="en-US" sz="1200">
              <a:solidFill>
                <a:schemeClr val="tx1"/>
              </a:solidFill>
              <a:latin typeface="Oswa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30754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BA097391-4013-B03A-5B70-FC7A571B4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6A5CBF93-6DAB-FEC1-532E-F468FBA887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chemeClr val="accent5"/>
                </a:solidFill>
              </a:rPr>
              <a:t>HYPERPARAMETER TUNING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6E2AA-5C5D-EBD0-3028-EB0370BB0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059" y="1054093"/>
            <a:ext cx="6535882" cy="385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11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BFAF5FA9-1205-1C7D-7C69-C5AF8A26F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EAF6C21A-14D0-9D28-1B9B-8EF23198DC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7417" y="451893"/>
            <a:ext cx="3873378" cy="1706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chemeClr val="accent5"/>
                </a:solidFill>
              </a:rPr>
              <a:t>ACTUAL VS. PREDICTED STOCK PRICES FOR DIFFERENT COMPANIES</a:t>
            </a: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95D16A95-9592-AA59-7EDF-623C0EA7BA79}"/>
              </a:ext>
            </a:extLst>
          </p:cNvPr>
          <p:cNvSpPr txBox="1">
            <a:spLocks/>
          </p:cNvSpPr>
          <p:nvPr/>
        </p:nvSpPr>
        <p:spPr>
          <a:xfrm>
            <a:off x="6650038" y="1304925"/>
            <a:ext cx="249396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buFont typeface="Average"/>
              <a:buNone/>
            </a:pPr>
            <a:r>
              <a:rPr lang="en-US">
                <a:solidFill>
                  <a:schemeClr val="lt1"/>
                </a:solidFill>
              </a:rPr>
              <a:t>Item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A76440-FC0D-FBE1-E678-69F8680B3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17" y="2623729"/>
            <a:ext cx="3984583" cy="24555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2BE664-5781-53F4-36ED-2FB634B13B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339"/>
          <a:stretch/>
        </p:blipFill>
        <p:spPr>
          <a:xfrm>
            <a:off x="4713348" y="180628"/>
            <a:ext cx="3873379" cy="2374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09EAE7-431D-D254-B8B5-CAFFDF5BB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596" y="2678493"/>
            <a:ext cx="3873379" cy="24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89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6DF4F1BE-A036-5A3A-8BE0-9B094DD45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605C35F1-B086-2B5F-1800-CCC18CF20B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028" y="455536"/>
            <a:ext cx="81969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chemeClr val="accent5"/>
                </a:solidFill>
              </a:rPr>
              <a:t>MODEL EVALUATION</a:t>
            </a: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F016CDB2-205E-8B0E-D302-7F7733EA215F}"/>
              </a:ext>
            </a:extLst>
          </p:cNvPr>
          <p:cNvSpPr txBox="1">
            <a:spLocks/>
          </p:cNvSpPr>
          <p:nvPr/>
        </p:nvSpPr>
        <p:spPr>
          <a:xfrm>
            <a:off x="6650038" y="1304925"/>
            <a:ext cx="249396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buFont typeface="Average"/>
              <a:buNone/>
            </a:pPr>
            <a:r>
              <a:rPr lang="en-US">
                <a:solidFill>
                  <a:schemeClr val="lt1"/>
                </a:solidFill>
              </a:rPr>
              <a:t>Item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2D60EE-F66E-186F-1067-319EAFA048DD}"/>
              </a:ext>
            </a:extLst>
          </p:cNvPr>
          <p:cNvSpPr txBox="1"/>
          <p:nvPr/>
        </p:nvSpPr>
        <p:spPr>
          <a:xfrm>
            <a:off x="536028" y="1366666"/>
            <a:ext cx="4035972" cy="2880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ts val="2850"/>
              </a:lnSpc>
            </a:pPr>
            <a:r>
              <a:rPr lang="en-US" sz="1800" b="1">
                <a:solidFill>
                  <a:schemeClr val="accent5"/>
                </a:solidFill>
                <a:latin typeface="Average"/>
              </a:rPr>
              <a:t>Evaluation Metric:​ Root Mean Squared Error (RMSE): </a:t>
            </a:r>
            <a:r>
              <a:rPr lang="en-US" sz="1800" b="1">
                <a:solidFill>
                  <a:schemeClr val="tx1"/>
                </a:solidFill>
                <a:latin typeface="Average"/>
              </a:rPr>
              <a:t>Measures prediction accuracy by calculating average error between actual and predicted values.​</a:t>
            </a:r>
          </a:p>
          <a:p>
            <a:pPr algn="l" rtl="0" fontAlgn="base">
              <a:lnSpc>
                <a:spcPts val="2850"/>
              </a:lnSpc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Avenir Next LT Pro" panose="020B0504020202020204" pitchFamily="34" charset="77"/>
              </a:rPr>
              <a:t>​</a:t>
            </a:r>
            <a:endParaRPr lang="en-US" sz="1600" b="0" i="0" u="none" strike="noStrike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2850"/>
              </a:lnSpc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Avenir Next LT Pro" panose="020B0504020202020204" pitchFamily="34" charset="77"/>
              </a:rPr>
              <a:t>​</a:t>
            </a:r>
            <a:endParaRPr lang="en-US" sz="1600" b="0" i="0" u="none" strike="noStrike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US" sz="1200">
              <a:solidFill>
                <a:schemeClr val="tx1"/>
              </a:solidFill>
              <a:latin typeface="Oswald" pitchFamily="2" charset="77"/>
            </a:endParaRPr>
          </a:p>
        </p:txBody>
      </p:sp>
      <p:pic>
        <p:nvPicPr>
          <p:cNvPr id="3074" name="Picture 2" descr="A graph of company values&#10;&#10;Description automatically generated">
            <a:extLst>
              <a:ext uri="{FF2B5EF4-FFF2-40B4-BE49-F238E27FC236}">
                <a16:creationId xmlns:a16="http://schemas.microsoft.com/office/drawing/2014/main" id="{A7DC1284-A919-3547-0D64-C7FB9BA03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48082"/>
            <a:ext cx="4360863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701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3204B67D-48EF-F43E-96D0-56417AC17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42D128D2-99AD-A7C6-C3EE-639CF98102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028" y="455536"/>
            <a:ext cx="81969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>
                <a:solidFill>
                  <a:schemeClr val="accent5"/>
                </a:solidFill>
              </a:rPr>
              <a:t>Pushing predicted stock prices to </a:t>
            </a:r>
            <a:r>
              <a:rPr lang="en-US" err="1">
                <a:solidFill>
                  <a:schemeClr val="accent5"/>
                </a:solidFill>
              </a:rPr>
              <a:t>InfluxDB</a:t>
            </a:r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63F3D7-97BB-6AFA-66CA-C27DE1D2D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24" y="1075247"/>
            <a:ext cx="6990835" cy="37221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2ACCFA1-3C6A-75AB-F84B-C76FF5876DEA}"/>
                  </a:ext>
                </a:extLst>
              </p14:cNvPr>
              <p14:cNvContentPartPr/>
              <p14:nvPr/>
            </p14:nvContentPartPr>
            <p14:xfrm>
              <a:off x="2179139" y="1959572"/>
              <a:ext cx="4044960" cy="2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2ACCFA1-3C6A-75AB-F84B-C76FF5876D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8182" y="1928210"/>
                <a:ext cx="4106155" cy="900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9795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1E2CB1FC-2601-007F-A791-34DF785F2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87B12EAF-6829-D0C5-581F-F290BFB000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028" y="455536"/>
            <a:ext cx="81969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chemeClr val="accent5"/>
                </a:solidFill>
              </a:rPr>
              <a:t>Real-Time Data Streaming with Apache Kafka​</a:t>
            </a: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77D00BC0-38FB-AEA8-3F82-962298725345}"/>
              </a:ext>
            </a:extLst>
          </p:cNvPr>
          <p:cNvSpPr txBox="1">
            <a:spLocks/>
          </p:cNvSpPr>
          <p:nvPr/>
        </p:nvSpPr>
        <p:spPr>
          <a:xfrm>
            <a:off x="6650038" y="1304925"/>
            <a:ext cx="249396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buFont typeface="Average"/>
              <a:buNone/>
            </a:pPr>
            <a:r>
              <a:rPr lang="en-US">
                <a:solidFill>
                  <a:schemeClr val="lt1"/>
                </a:solidFill>
              </a:rPr>
              <a:t>Item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F6CB1-A97F-3F8D-7458-CFC94E2E9350}"/>
              </a:ext>
            </a:extLst>
          </p:cNvPr>
          <p:cNvSpPr txBox="1"/>
          <p:nvPr/>
        </p:nvSpPr>
        <p:spPr>
          <a:xfrm>
            <a:off x="536028" y="1250981"/>
            <a:ext cx="811302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1600" b="1">
                <a:solidFill>
                  <a:schemeClr val="accent5"/>
                </a:solidFill>
                <a:latin typeface="Average"/>
              </a:rPr>
              <a:t>Kafka Architecture:​</a:t>
            </a:r>
          </a:p>
          <a:p>
            <a:pPr algn="l" rtl="0" fontAlgn="base"/>
            <a:endParaRPr lang="en-US" sz="1600" b="1">
              <a:solidFill>
                <a:schemeClr val="accent5"/>
              </a:solidFill>
              <a:latin typeface="Average"/>
            </a:endParaRPr>
          </a:p>
          <a:p>
            <a:pPr algn="l" rtl="0" fontAlgn="base"/>
            <a:r>
              <a:rPr lang="en-US" sz="1600" b="1">
                <a:solidFill>
                  <a:schemeClr val="accent5"/>
                </a:solidFill>
                <a:latin typeface="Average"/>
              </a:rPr>
              <a:t>Producer:​</a:t>
            </a:r>
          </a:p>
          <a:p>
            <a:pPr marL="171450" indent="-171450" algn="l" rtl="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  <a:latin typeface="Average"/>
              </a:rPr>
              <a:t>Fetches live stock data every minute from Yahoo Finance.​</a:t>
            </a:r>
          </a:p>
          <a:p>
            <a:pPr marL="171450" indent="-171450" algn="l" rtl="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  <a:latin typeface="Average"/>
              </a:rPr>
              <a:t>Data is serialized into JSON format.​</a:t>
            </a:r>
          </a:p>
          <a:p>
            <a:pPr marL="171450" indent="-171450" algn="l" rtl="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  <a:latin typeface="Average"/>
              </a:rPr>
              <a:t>Publishes data to stock-data Kafka topic.​</a:t>
            </a:r>
          </a:p>
          <a:p>
            <a:pPr algn="l" rtl="0" fontAlgn="base"/>
            <a:r>
              <a:rPr lang="en-US" sz="1600" b="1">
                <a:solidFill>
                  <a:schemeClr val="accent5"/>
                </a:solidFill>
                <a:latin typeface="Average"/>
              </a:rPr>
              <a:t>Kafka Topic:​</a:t>
            </a:r>
          </a:p>
          <a:p>
            <a:pPr marL="171450" indent="-171450" algn="l" rtl="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  <a:latin typeface="Average"/>
              </a:rPr>
              <a:t>Purpose: Handles live stock data transmission.​</a:t>
            </a:r>
          </a:p>
          <a:p>
            <a:pPr marL="171450" indent="-171450" algn="l" rtl="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  <a:latin typeface="Average"/>
              </a:rPr>
              <a:t>Configurations: Replication for fault tolerance, partitioning for scalability.​</a:t>
            </a:r>
          </a:p>
          <a:p>
            <a:pPr algn="l" rtl="0" fontAlgn="base"/>
            <a:r>
              <a:rPr lang="en-US" sz="1600" b="1">
                <a:solidFill>
                  <a:schemeClr val="accent5"/>
                </a:solidFill>
                <a:latin typeface="Average"/>
              </a:rPr>
              <a:t>Consumer:​</a:t>
            </a:r>
          </a:p>
          <a:p>
            <a:pPr marL="171450" indent="-171450" algn="l" rtl="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  <a:latin typeface="Average"/>
              </a:rPr>
              <a:t>Subscribes to stock-data topic.​</a:t>
            </a:r>
          </a:p>
          <a:p>
            <a:pPr marL="171450" indent="-171450" algn="l" rtl="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  <a:latin typeface="Average"/>
              </a:rPr>
              <a:t>Processes and validates incoming data.​</a:t>
            </a:r>
          </a:p>
          <a:p>
            <a:pPr marL="171450" indent="-171450" algn="l" rtl="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  <a:latin typeface="Average"/>
              </a:rPr>
              <a:t>Sends data to </a:t>
            </a:r>
            <a:r>
              <a:rPr lang="en-US" sz="1600" b="1" err="1">
                <a:solidFill>
                  <a:schemeClr val="tx1"/>
                </a:solidFill>
                <a:latin typeface="Average"/>
              </a:rPr>
              <a:t>InfluxDB</a:t>
            </a:r>
            <a:r>
              <a:rPr lang="en-US" sz="1600" b="1">
                <a:solidFill>
                  <a:schemeClr val="tx1"/>
                </a:solidFill>
                <a:latin typeface="Average"/>
              </a:rPr>
              <a:t> for storage.​</a:t>
            </a:r>
          </a:p>
          <a:p>
            <a:pPr algn="l" rtl="0" fontAlgn="base"/>
            <a:endParaRPr lang="en-US" sz="1600" b="1">
              <a:solidFill>
                <a:schemeClr val="tx1"/>
              </a:solidFill>
              <a:latin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3103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D788A-C800-A0E9-FE0B-258135EB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78220-67A3-D68D-9361-02CC60BC1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58528"/>
            <a:ext cx="8520600" cy="572700"/>
          </a:xfrm>
        </p:spPr>
        <p:txBody>
          <a:bodyPr/>
          <a:lstStyle/>
          <a:p>
            <a:pPr algn="ctr"/>
            <a:r>
              <a:rPr lang="en-US">
                <a:solidFill>
                  <a:schemeClr val="accent5"/>
                </a:solidFill>
              </a:rPr>
              <a:t>PRODUCER.PY RETRIEVING REAL TIME DATA:</a:t>
            </a: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0BCB1-7134-4F10-9843-56714A1E5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92" y="1032715"/>
            <a:ext cx="6110416" cy="404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30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F32D9-2B7C-4988-0ED3-240DD58FA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accent5"/>
                </a:solidFill>
              </a:rPr>
              <a:t>CONSUMER.PY CONFIGURATIONS</a:t>
            </a: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2366C-254E-D33F-E8F6-103DFEEAF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25" y="1156786"/>
            <a:ext cx="8296875" cy="3677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3DD6AF2-388C-CE37-4050-9A7180A98008}"/>
                  </a:ext>
                </a:extLst>
              </p14:cNvPr>
              <p14:cNvContentPartPr/>
              <p14:nvPr/>
            </p14:nvContentPartPr>
            <p14:xfrm>
              <a:off x="3743699" y="3754172"/>
              <a:ext cx="4785840" cy="60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3DD6AF2-388C-CE37-4050-9A7180A980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2739" y="3723396"/>
                <a:ext cx="4847040" cy="1209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5965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F5959-3A67-D00D-5ED3-B74BC666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E329-AA9A-0C94-7E06-074A1D38F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accent5"/>
                </a:solidFill>
              </a:rPr>
              <a:t>CONSUMER.PY – PUSHING DATA TO INFLUXDB</a:t>
            </a:r>
            <a:br>
              <a:rPr lang="en-US">
                <a:solidFill>
                  <a:schemeClr val="accent5"/>
                </a:solidFill>
              </a:rPr>
            </a:br>
            <a:br>
              <a:rPr lang="en-US">
                <a:solidFill>
                  <a:schemeClr val="accent5"/>
                </a:solidFill>
              </a:rPr>
            </a:br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9F128-BBE2-9922-744A-035C76F64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91" y="1246958"/>
            <a:ext cx="6922418" cy="372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76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A5EB56E4-B895-1F6D-392E-1068086A4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F6B58642-2836-1EF3-3870-AC7630856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028" y="455536"/>
            <a:ext cx="81969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chemeClr val="accent5"/>
                </a:solidFill>
              </a:rPr>
              <a:t>DATA STORAGE IN INFLUXDB​</a:t>
            </a: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62EB45B6-534F-79C3-524A-F956CB87DD21}"/>
              </a:ext>
            </a:extLst>
          </p:cNvPr>
          <p:cNvSpPr txBox="1">
            <a:spLocks/>
          </p:cNvSpPr>
          <p:nvPr/>
        </p:nvSpPr>
        <p:spPr>
          <a:xfrm>
            <a:off x="6650038" y="1304925"/>
            <a:ext cx="249396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buFont typeface="Average"/>
              <a:buNone/>
            </a:pPr>
            <a:r>
              <a:rPr lang="en-US">
                <a:solidFill>
                  <a:schemeClr val="lt1"/>
                </a:solidFill>
              </a:rPr>
              <a:t>Item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3E063-A32E-5FA2-D718-08BEBBA65FC0}"/>
              </a:ext>
            </a:extLst>
          </p:cNvPr>
          <p:cNvSpPr txBox="1"/>
          <p:nvPr/>
        </p:nvSpPr>
        <p:spPr>
          <a:xfrm>
            <a:off x="577972" y="1111627"/>
            <a:ext cx="811302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n-US" sz="1600" b="1" u="sng">
                <a:solidFill>
                  <a:schemeClr val="accent5"/>
                </a:solidFill>
                <a:latin typeface="Average"/>
              </a:rPr>
              <a:t>Schema Design:​</a:t>
            </a:r>
          </a:p>
          <a:p>
            <a:pPr algn="just"/>
            <a:endParaRPr lang="en-US" sz="1500" b="1">
              <a:solidFill>
                <a:schemeClr val="accent5"/>
              </a:solidFill>
              <a:latin typeface="Average"/>
            </a:endParaRPr>
          </a:p>
          <a:p>
            <a:pPr algn="just"/>
            <a:r>
              <a:rPr lang="en-US" sz="1500" b="1">
                <a:solidFill>
                  <a:schemeClr val="accent5"/>
                </a:solidFill>
                <a:latin typeface="Average"/>
              </a:rPr>
              <a:t>Measurement: </a:t>
            </a:r>
            <a:r>
              <a:rPr lang="en-US" sz="1500" b="1">
                <a:solidFill>
                  <a:schemeClr val="tx1"/>
                </a:solidFill>
                <a:latin typeface="Average"/>
              </a:rPr>
              <a:t>Represents stock prices, where each record captures the data of a stock symbol like AAPL or GOOGL.</a:t>
            </a:r>
          </a:p>
          <a:p>
            <a:pPr algn="just"/>
            <a:r>
              <a:rPr lang="en-US" sz="1500" b="1">
                <a:solidFill>
                  <a:schemeClr val="accent5"/>
                </a:solidFill>
                <a:latin typeface="Average"/>
              </a:rPr>
              <a:t>Tags:</a:t>
            </a:r>
          </a:p>
          <a:p>
            <a:pPr marL="742950" lvl="1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chemeClr val="tx1"/>
                </a:solidFill>
                <a:latin typeface="Average"/>
              </a:rPr>
              <a:t>Symbol: Represents the stock identifier (e.g., AAPL, GOOGL).</a:t>
            </a:r>
          </a:p>
          <a:p>
            <a:pPr marL="742950" lvl="1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chemeClr val="tx1"/>
                </a:solidFill>
                <a:latin typeface="Average"/>
              </a:rPr>
              <a:t>Company Identifier: Distinguishes between multiple stocks in queries.</a:t>
            </a:r>
          </a:p>
          <a:p>
            <a:pPr algn="just"/>
            <a:r>
              <a:rPr lang="en-US" sz="1500" b="1">
                <a:solidFill>
                  <a:schemeClr val="accent5"/>
                </a:solidFill>
                <a:latin typeface="Average"/>
              </a:rPr>
              <a:t>Fields:</a:t>
            </a:r>
          </a:p>
          <a:p>
            <a:pPr marL="742950" lvl="1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chemeClr val="tx1"/>
                </a:solidFill>
                <a:latin typeface="Average"/>
              </a:rPr>
              <a:t>Open: Stock's opening price (default 0.0 if None).</a:t>
            </a:r>
          </a:p>
          <a:p>
            <a:pPr marL="742950" lvl="1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chemeClr val="tx1"/>
                </a:solidFill>
                <a:latin typeface="Average"/>
              </a:rPr>
              <a:t>High: Stock's highest price in the interval (default 0.0 if None).</a:t>
            </a:r>
          </a:p>
          <a:p>
            <a:pPr marL="742950" lvl="1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chemeClr val="tx1"/>
                </a:solidFill>
                <a:latin typeface="Average"/>
              </a:rPr>
              <a:t>Low: Stock's lowest price in the interval (default 0.0 if None).</a:t>
            </a:r>
          </a:p>
          <a:p>
            <a:pPr marL="742950" lvl="1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chemeClr val="tx1"/>
                </a:solidFill>
                <a:latin typeface="Average"/>
              </a:rPr>
              <a:t>Close: Stock's closing price in the interval (default 0.0 if None).</a:t>
            </a:r>
          </a:p>
          <a:p>
            <a:pPr marL="742950" lvl="1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chemeClr val="tx1"/>
                </a:solidFill>
                <a:latin typeface="Average"/>
              </a:rPr>
              <a:t>Volume: The number of shares traded (default 0 if None).</a:t>
            </a:r>
          </a:p>
          <a:p>
            <a:pPr marL="742950" lvl="1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chemeClr val="tx1"/>
                </a:solidFill>
                <a:latin typeface="Average"/>
              </a:rPr>
              <a:t>Predicted Price: Values generated by the LSTM model for future predictions.</a:t>
            </a:r>
          </a:p>
          <a:p>
            <a:pPr algn="just"/>
            <a:r>
              <a:rPr lang="en-US" sz="1500" b="1">
                <a:solidFill>
                  <a:schemeClr val="accent5"/>
                </a:solidFill>
                <a:latin typeface="Average"/>
              </a:rPr>
              <a:t>Timestamps: </a:t>
            </a:r>
            <a:r>
              <a:rPr lang="en-US" sz="1500" b="1">
                <a:solidFill>
                  <a:schemeClr val="tx1"/>
                </a:solidFill>
                <a:latin typeface="Average"/>
              </a:rPr>
              <a:t>Each data point is tied to a precise timestamp, providing time-series data for accurate analysis.</a:t>
            </a:r>
          </a:p>
          <a:p>
            <a:pPr algn="l" rtl="0" fontAlgn="base"/>
            <a:endParaRPr lang="en-US" sz="1500" b="1">
              <a:solidFill>
                <a:schemeClr val="tx1"/>
              </a:solidFill>
              <a:latin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1346199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INTRODUCTION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26128" y="1152475"/>
            <a:ext cx="8131946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lnSpc>
                <a:spcPct val="100000"/>
              </a:lnSpc>
            </a:pPr>
            <a:r>
              <a:rPr lang="en-US" b="1" i="0">
                <a:solidFill>
                  <a:schemeClr val="tx1"/>
                </a:solidFill>
              </a:rPr>
              <a:t>Financial markets are volatile, unpredictable, and generate massive data streams.​</a:t>
            </a:r>
            <a:endParaRPr lang="en-US" b="1">
              <a:solidFill>
                <a:schemeClr val="tx1"/>
              </a:solidFill>
            </a:endParaRPr>
          </a:p>
          <a:p>
            <a:pPr lvl="0" algn="just">
              <a:lnSpc>
                <a:spcPct val="100000"/>
              </a:lnSpc>
            </a:pPr>
            <a:r>
              <a:rPr lang="en-US" b="1" i="0">
                <a:solidFill>
                  <a:schemeClr val="tx1"/>
                </a:solidFill>
              </a:rPr>
              <a:t>Traditional stock price prediction methods rely on assumptions and oversimplified models.</a:t>
            </a:r>
            <a:endParaRPr lang="en-US" b="1">
              <a:solidFill>
                <a:schemeClr val="tx1"/>
              </a:solidFill>
            </a:endParaRPr>
          </a:p>
          <a:p>
            <a:pPr lvl="0" algn="just">
              <a:lnSpc>
                <a:spcPct val="100000"/>
              </a:lnSpc>
            </a:pPr>
            <a:r>
              <a:rPr lang="en-US" b="1" i="0">
                <a:solidFill>
                  <a:schemeClr val="accent5"/>
                </a:solidFill>
              </a:rPr>
              <a:t>Fundamental Analysis:</a:t>
            </a:r>
            <a:r>
              <a:rPr lang="en-US" b="1" i="0">
                <a:solidFill>
                  <a:schemeClr val="tx1"/>
                </a:solidFill>
              </a:rPr>
              <a:t> Uses company performance metrics.​</a:t>
            </a:r>
            <a:endParaRPr lang="en-US" b="1">
              <a:solidFill>
                <a:schemeClr val="tx1"/>
              </a:solidFill>
            </a:endParaRPr>
          </a:p>
          <a:p>
            <a:pPr lvl="0" algn="just">
              <a:lnSpc>
                <a:spcPct val="100000"/>
              </a:lnSpc>
            </a:pPr>
            <a:r>
              <a:rPr lang="en-US" b="1" i="0">
                <a:solidFill>
                  <a:schemeClr val="tx1"/>
                </a:solidFill>
              </a:rPr>
              <a:t>These approaches fail to capture complex relationships and evolving trends.​</a:t>
            </a:r>
            <a:endParaRPr lang="en-US" b="1">
              <a:solidFill>
                <a:schemeClr val="tx1"/>
              </a:solidFill>
            </a:endParaRPr>
          </a:p>
          <a:p>
            <a:pPr lvl="0" algn="just">
              <a:lnSpc>
                <a:spcPct val="100000"/>
              </a:lnSpc>
            </a:pPr>
            <a:r>
              <a:rPr lang="en-US" b="1" i="0">
                <a:solidFill>
                  <a:schemeClr val="accent5"/>
                </a:solidFill>
              </a:rPr>
              <a:t>Machine Learning (ML), </a:t>
            </a:r>
            <a:r>
              <a:rPr lang="en-US" b="1" i="0">
                <a:solidFill>
                  <a:schemeClr val="tx1"/>
                </a:solidFill>
              </a:rPr>
              <a:t>especially </a:t>
            </a:r>
            <a:r>
              <a:rPr lang="en-US" b="1" i="0">
                <a:solidFill>
                  <a:schemeClr val="accent5"/>
                </a:solidFill>
              </a:rPr>
              <a:t>LSTM Networks</a:t>
            </a:r>
            <a:r>
              <a:rPr lang="en-US" b="1" i="0">
                <a:solidFill>
                  <a:schemeClr val="tx1"/>
                </a:solidFill>
              </a:rPr>
              <a:t>, offers the ability to process large datasets and detect non-linear patterns in time-series data.</a:t>
            </a:r>
            <a:endParaRPr 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C01E1381-1C70-CA0B-3A54-5B18BF7BE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6C3256F2-499A-B11E-DACA-C8572C0D53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028" y="455536"/>
            <a:ext cx="81969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chemeClr val="accent5"/>
                </a:solidFill>
              </a:rPr>
              <a:t>DATA VISUALIZATION WITH GRAFANA​</a:t>
            </a: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EBF89FBE-00EA-E66D-9C85-5B2A741D5D3A}"/>
              </a:ext>
            </a:extLst>
          </p:cNvPr>
          <p:cNvSpPr txBox="1">
            <a:spLocks/>
          </p:cNvSpPr>
          <p:nvPr/>
        </p:nvSpPr>
        <p:spPr>
          <a:xfrm>
            <a:off x="6650038" y="1304925"/>
            <a:ext cx="249396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buFont typeface="Average"/>
              <a:buNone/>
            </a:pPr>
            <a:r>
              <a:rPr lang="en-US">
                <a:solidFill>
                  <a:schemeClr val="lt1"/>
                </a:solidFill>
              </a:rPr>
              <a:t>Item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CA7F9-9E7F-CF48-4D8C-7D1F2D090D4D}"/>
              </a:ext>
            </a:extLst>
          </p:cNvPr>
          <p:cNvSpPr txBox="1"/>
          <p:nvPr/>
        </p:nvSpPr>
        <p:spPr>
          <a:xfrm>
            <a:off x="577972" y="1133649"/>
            <a:ext cx="811302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1600" b="1" u="sng">
                <a:solidFill>
                  <a:schemeClr val="accent5"/>
                </a:solidFill>
                <a:latin typeface="Average"/>
              </a:rPr>
              <a:t>Key Features:​</a:t>
            </a:r>
          </a:p>
          <a:p>
            <a:pPr algn="l" rtl="0" fontAlgn="base"/>
            <a:endParaRPr lang="en-US" sz="1600" b="1" u="sng">
              <a:solidFill>
                <a:schemeClr val="accent5"/>
              </a:solidFill>
              <a:latin typeface="Average"/>
            </a:endParaRPr>
          </a:p>
          <a:p>
            <a:pPr algn="l" rtl="0" fontAlgn="base"/>
            <a:r>
              <a:rPr lang="en-US" sz="1600" b="1">
                <a:solidFill>
                  <a:schemeClr val="accent5"/>
                </a:solidFill>
                <a:latin typeface="Average"/>
              </a:rPr>
              <a:t>Real-Time Stock Prices:​</a:t>
            </a:r>
          </a:p>
          <a:p>
            <a:pPr algn="l" rtl="0" fontAlgn="base"/>
            <a:r>
              <a:rPr lang="en-US" sz="1600" b="1">
                <a:solidFill>
                  <a:schemeClr val="tx1"/>
                </a:solidFill>
                <a:latin typeface="Average"/>
              </a:rPr>
              <a:t>Live updates every minute from Kafka, visualized in interactive Candle Stick chart.​</a:t>
            </a:r>
          </a:p>
          <a:p>
            <a:pPr algn="l" rtl="0" fontAlgn="base"/>
            <a:r>
              <a:rPr lang="en-US" sz="1600" b="1">
                <a:solidFill>
                  <a:schemeClr val="accent5"/>
                </a:solidFill>
                <a:latin typeface="Average"/>
              </a:rPr>
              <a:t>Predicted Stock Prices:​</a:t>
            </a:r>
          </a:p>
          <a:p>
            <a:pPr algn="l" rtl="0" fontAlgn="base"/>
            <a:r>
              <a:rPr lang="en-US" sz="1600" b="1">
                <a:solidFill>
                  <a:schemeClr val="tx1"/>
                </a:solidFill>
                <a:latin typeface="Average"/>
              </a:rPr>
              <a:t>Displays LSTM-based predictions alongside actual stock prices.​</a:t>
            </a:r>
          </a:p>
          <a:p>
            <a:pPr algn="l" rtl="0" fontAlgn="base"/>
            <a:r>
              <a:rPr lang="en-US" sz="1600" b="1">
                <a:solidFill>
                  <a:schemeClr val="accent5"/>
                </a:solidFill>
                <a:latin typeface="Average"/>
              </a:rPr>
              <a:t>Historical Trends:​</a:t>
            </a:r>
          </a:p>
          <a:p>
            <a:pPr algn="l" rtl="0" fontAlgn="base"/>
            <a:r>
              <a:rPr lang="en-US" sz="1600" b="1">
                <a:solidFill>
                  <a:schemeClr val="tx1"/>
                </a:solidFill>
                <a:latin typeface="Average"/>
              </a:rPr>
              <a:t>Displays last 90-days historical data.​</a:t>
            </a:r>
          </a:p>
          <a:p>
            <a:pPr algn="l" rtl="0" fontAlgn="base"/>
            <a:r>
              <a:rPr lang="en-US" sz="1600" b="1">
                <a:solidFill>
                  <a:schemeClr val="accent5"/>
                </a:solidFill>
                <a:latin typeface="Average"/>
              </a:rPr>
              <a:t>User Interface:​</a:t>
            </a:r>
          </a:p>
          <a:p>
            <a:pPr algn="l" rtl="0" fontAlgn="base"/>
            <a:r>
              <a:rPr lang="en-US" sz="1600" b="1">
                <a:solidFill>
                  <a:schemeClr val="tx1"/>
                </a:solidFill>
                <a:latin typeface="Average"/>
              </a:rPr>
              <a:t>Company Dropdown: Select companies (e.g., AAPL, GOOGL) to update the dashboard.​</a:t>
            </a:r>
          </a:p>
          <a:p>
            <a:pPr algn="l" rtl="0" fontAlgn="base"/>
            <a:r>
              <a:rPr lang="en-US" sz="1600" b="1">
                <a:solidFill>
                  <a:schemeClr val="accent5"/>
                </a:solidFill>
                <a:latin typeface="Average"/>
              </a:rPr>
              <a:t>KPI Cards: </a:t>
            </a:r>
            <a:r>
              <a:rPr lang="en-US" sz="1600" b="1">
                <a:solidFill>
                  <a:schemeClr val="tx1"/>
                </a:solidFill>
                <a:latin typeface="Average"/>
              </a:rPr>
              <a:t>Show volume, yesterday’s closing price, and tomorrow's prediction.​</a:t>
            </a:r>
          </a:p>
          <a:p>
            <a:pPr algn="l" rtl="0" fontAlgn="base"/>
            <a:r>
              <a:rPr lang="en-US" sz="1600" b="1">
                <a:solidFill>
                  <a:schemeClr val="tx1"/>
                </a:solidFill>
                <a:latin typeface="Average"/>
              </a:rPr>
              <a:t>​</a:t>
            </a:r>
          </a:p>
          <a:p>
            <a:pPr algn="l" rtl="0" fontAlgn="base"/>
            <a:endParaRPr lang="en-US" sz="1600" b="1">
              <a:solidFill>
                <a:schemeClr val="tx1"/>
              </a:solidFill>
              <a:latin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4216284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DE72B-FCB1-8655-78B6-2B36D279C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F941-D2D3-8003-1222-B746D88C2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77" y="229752"/>
            <a:ext cx="8520600" cy="572700"/>
          </a:xfrm>
        </p:spPr>
        <p:txBody>
          <a:bodyPr/>
          <a:lstStyle/>
          <a:p>
            <a:pPr algn="ctr"/>
            <a:r>
              <a:rPr lang="en-US" sz="1800">
                <a:solidFill>
                  <a:schemeClr val="accent5"/>
                </a:solidFill>
              </a:rPr>
              <a:t>GRAFANA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D0BDE-48F8-2A05-841C-C155E5B3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79" y="802452"/>
            <a:ext cx="7095841" cy="403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29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1A135-3236-E3A2-431A-12F1F7E0B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05B4-5646-E919-A160-7B5AC59B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8" y="295346"/>
            <a:ext cx="8520600" cy="572700"/>
          </a:xfrm>
        </p:spPr>
        <p:txBody>
          <a:bodyPr/>
          <a:lstStyle/>
          <a:p>
            <a:r>
              <a:rPr lang="en-US" sz="1800">
                <a:solidFill>
                  <a:schemeClr val="accent5"/>
                </a:solidFill>
              </a:rPr>
              <a:t>Grafana Dashboard Visuals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1F9B02-B7F3-2FB5-20A1-54F2036F2832}"/>
              </a:ext>
            </a:extLst>
          </p:cNvPr>
          <p:cNvSpPr txBox="1">
            <a:spLocks/>
          </p:cNvSpPr>
          <p:nvPr/>
        </p:nvSpPr>
        <p:spPr>
          <a:xfrm>
            <a:off x="220782" y="1428000"/>
            <a:ext cx="2757273" cy="36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800"/>
              <a:t>Code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A90D72-6FE0-8EE8-2212-212150AF4184}"/>
              </a:ext>
            </a:extLst>
          </p:cNvPr>
          <p:cNvSpPr txBox="1">
            <a:spLocks/>
          </p:cNvSpPr>
          <p:nvPr/>
        </p:nvSpPr>
        <p:spPr>
          <a:xfrm>
            <a:off x="220782" y="3575308"/>
            <a:ext cx="2757273" cy="36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800"/>
              <a:t>Visual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EC76-8440-7BF0-0251-934B9343F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18" y="1201682"/>
            <a:ext cx="7772400" cy="14609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E201FF-BF9E-D7DD-25BD-4565AC40AD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16" b="44213"/>
          <a:stretch/>
        </p:blipFill>
        <p:spPr>
          <a:xfrm>
            <a:off x="1014807" y="2888915"/>
            <a:ext cx="7772400" cy="195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28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13CC5-7A43-6BF2-598A-CB4094FEC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FF419-EA57-D6A9-6138-C406CE29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8" y="295346"/>
            <a:ext cx="8520600" cy="572700"/>
          </a:xfrm>
        </p:spPr>
        <p:txBody>
          <a:bodyPr/>
          <a:lstStyle/>
          <a:p>
            <a:r>
              <a:rPr lang="en-US" sz="1800">
                <a:solidFill>
                  <a:schemeClr val="accent5"/>
                </a:solidFill>
              </a:rPr>
              <a:t>Grafana Dashboard Visuals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0081A1-F2B8-136A-E849-40245E1D2C8B}"/>
              </a:ext>
            </a:extLst>
          </p:cNvPr>
          <p:cNvSpPr txBox="1">
            <a:spLocks/>
          </p:cNvSpPr>
          <p:nvPr/>
        </p:nvSpPr>
        <p:spPr>
          <a:xfrm>
            <a:off x="220782" y="1428000"/>
            <a:ext cx="2757273" cy="36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800"/>
              <a:t>Code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0A1806-7F37-1825-2BD2-90F26E751043}"/>
              </a:ext>
            </a:extLst>
          </p:cNvPr>
          <p:cNvSpPr txBox="1">
            <a:spLocks/>
          </p:cNvSpPr>
          <p:nvPr/>
        </p:nvSpPr>
        <p:spPr>
          <a:xfrm>
            <a:off x="220782" y="3575308"/>
            <a:ext cx="2757273" cy="36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800"/>
              <a:t>Visual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55AE9-72CE-AFBD-81D4-80FF08170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65" y="1201682"/>
            <a:ext cx="7772400" cy="13956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21656C-6017-B3F4-22AA-C35AA6284B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607" b="-4915"/>
          <a:stretch/>
        </p:blipFill>
        <p:spPr>
          <a:xfrm>
            <a:off x="895865" y="2789356"/>
            <a:ext cx="7772400" cy="235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12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B5A96-5DE6-8CCD-4C2D-2D141952A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5EEC8-DE11-6105-9D60-A04785AF1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8" y="295346"/>
            <a:ext cx="8520600" cy="572700"/>
          </a:xfrm>
        </p:spPr>
        <p:txBody>
          <a:bodyPr/>
          <a:lstStyle/>
          <a:p>
            <a:r>
              <a:rPr lang="en-US" sz="1800">
                <a:solidFill>
                  <a:schemeClr val="accent5"/>
                </a:solidFill>
              </a:rPr>
              <a:t>Grafana Dashboard Visuals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16ED989-92ED-F3A3-D1F3-C3C529DD893B}"/>
              </a:ext>
            </a:extLst>
          </p:cNvPr>
          <p:cNvSpPr txBox="1">
            <a:spLocks/>
          </p:cNvSpPr>
          <p:nvPr/>
        </p:nvSpPr>
        <p:spPr>
          <a:xfrm>
            <a:off x="220782" y="1428000"/>
            <a:ext cx="2757273" cy="36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800"/>
              <a:t>Code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D92728F-69E9-5EB7-8CE8-A8A443D999C5}"/>
              </a:ext>
            </a:extLst>
          </p:cNvPr>
          <p:cNvSpPr txBox="1">
            <a:spLocks/>
          </p:cNvSpPr>
          <p:nvPr/>
        </p:nvSpPr>
        <p:spPr>
          <a:xfrm>
            <a:off x="220782" y="3575308"/>
            <a:ext cx="2757273" cy="36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800"/>
              <a:t>Visual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DB540-C747-B4B8-BD4A-10BAA16E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65" y="868046"/>
            <a:ext cx="7772400" cy="1921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6D1BB-A530-6561-FF54-65F78EF1A3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204"/>
          <a:stretch/>
        </p:blipFill>
        <p:spPr>
          <a:xfrm>
            <a:off x="895865" y="2886585"/>
            <a:ext cx="7772400" cy="211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5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0CC2EDEB-595D-96BF-3074-0E6C6725B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88EE17DA-9C23-3A1A-950C-2268DD6E68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028" y="455536"/>
            <a:ext cx="81969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chemeClr val="accent5"/>
                </a:solidFill>
              </a:rPr>
              <a:t>RESULTS</a:t>
            </a: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DFDEDCD3-C8AD-9D9D-1A2B-CE857AE65FDD}"/>
              </a:ext>
            </a:extLst>
          </p:cNvPr>
          <p:cNvSpPr txBox="1">
            <a:spLocks/>
          </p:cNvSpPr>
          <p:nvPr/>
        </p:nvSpPr>
        <p:spPr>
          <a:xfrm>
            <a:off x="6650038" y="1304925"/>
            <a:ext cx="249396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buFont typeface="Average"/>
              <a:buNone/>
            </a:pPr>
            <a:r>
              <a:rPr lang="en-US">
                <a:solidFill>
                  <a:schemeClr val="lt1"/>
                </a:solidFill>
              </a:rPr>
              <a:t>Item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F964C-CF33-D1E1-050E-804E187A800A}"/>
              </a:ext>
            </a:extLst>
          </p:cNvPr>
          <p:cNvSpPr txBox="1"/>
          <p:nvPr/>
        </p:nvSpPr>
        <p:spPr>
          <a:xfrm>
            <a:off x="619917" y="1368427"/>
            <a:ext cx="783828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1800" b="1">
                <a:solidFill>
                  <a:schemeClr val="accent5"/>
                </a:solidFill>
                <a:latin typeface="Average"/>
              </a:rPr>
              <a:t>LSTM Model Accuracy:</a:t>
            </a:r>
            <a:r>
              <a:rPr lang="en-US" sz="1800" b="1">
                <a:solidFill>
                  <a:schemeClr val="tx1"/>
                </a:solidFill>
                <a:latin typeface="Average"/>
              </a:rPr>
              <a:t> Achieved reliable stock price predictions</a:t>
            </a:r>
          </a:p>
          <a:p>
            <a:pPr algn="l" rtl="0" fontAlgn="base"/>
            <a:endParaRPr lang="en-US" sz="1800" b="1">
              <a:solidFill>
                <a:schemeClr val="tx1"/>
              </a:solidFill>
              <a:latin typeface="Average"/>
            </a:endParaRPr>
          </a:p>
          <a:p>
            <a:pPr algn="l" rtl="0" fontAlgn="base"/>
            <a:r>
              <a:rPr lang="en-US" sz="1800" b="1">
                <a:solidFill>
                  <a:schemeClr val="accent5"/>
                </a:solidFill>
                <a:latin typeface="Average"/>
              </a:rPr>
              <a:t>Real-Time Processing:</a:t>
            </a:r>
          </a:p>
          <a:p>
            <a:pPr algn="l" rtl="0" fontAlgn="base"/>
            <a:r>
              <a:rPr lang="en-US" sz="1800" b="1">
                <a:solidFill>
                  <a:schemeClr val="tx1"/>
                </a:solidFill>
                <a:latin typeface="Average"/>
              </a:rPr>
              <a:t>Apache Kafka: Enabled efficient, low-latency streaming of live stock data.</a:t>
            </a:r>
          </a:p>
          <a:p>
            <a:pPr algn="l" rtl="0" fontAlgn="base"/>
            <a:r>
              <a:rPr lang="en-US" sz="1800" b="1" err="1">
                <a:solidFill>
                  <a:schemeClr val="tx1"/>
                </a:solidFill>
                <a:latin typeface="Average"/>
              </a:rPr>
              <a:t>InfluxDB</a:t>
            </a:r>
            <a:r>
              <a:rPr lang="en-US" sz="1800" b="1">
                <a:solidFill>
                  <a:schemeClr val="tx1"/>
                </a:solidFill>
                <a:latin typeface="Average"/>
              </a:rPr>
              <a:t>: Seamlessly stored time-series data for querying historical and live trends.</a:t>
            </a:r>
          </a:p>
          <a:p>
            <a:pPr algn="l" rtl="0" fontAlgn="base"/>
            <a:endParaRPr lang="en-US" sz="1800" b="1">
              <a:solidFill>
                <a:schemeClr val="tx1"/>
              </a:solidFill>
              <a:latin typeface="Average"/>
            </a:endParaRPr>
          </a:p>
          <a:p>
            <a:pPr algn="l" rtl="0" fontAlgn="base"/>
            <a:r>
              <a:rPr lang="en-US" sz="1800" b="1">
                <a:solidFill>
                  <a:schemeClr val="accent5"/>
                </a:solidFill>
                <a:latin typeface="Average"/>
              </a:rPr>
              <a:t>Visualization Excellence:</a:t>
            </a:r>
          </a:p>
          <a:p>
            <a:pPr algn="l" rtl="0" fontAlgn="base"/>
            <a:r>
              <a:rPr lang="en-US" sz="1800" b="1">
                <a:solidFill>
                  <a:schemeClr val="tx1"/>
                </a:solidFill>
                <a:latin typeface="Average"/>
              </a:rPr>
              <a:t>Grafana Dashboards: Displayed real-time and predicted stock prices, technical indicators, and KPIs with user-friendly interactivity.</a:t>
            </a:r>
          </a:p>
          <a:p>
            <a:pPr algn="l" rtl="0" fontAlgn="base"/>
            <a:endParaRPr lang="en-US" sz="1800" b="1">
              <a:solidFill>
                <a:schemeClr val="tx1"/>
              </a:solidFill>
              <a:latin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03932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28DFC607-F944-AE1D-83AF-4B317E3F2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38777236-0C8B-8EA0-620C-1E55326523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028" y="455536"/>
            <a:ext cx="81969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chemeClr val="accent5"/>
                </a:solidFill>
              </a:rPr>
              <a:t>CONCLUSION</a:t>
            </a:r>
            <a:br>
              <a:rPr lang="en-US">
                <a:solidFill>
                  <a:schemeClr val="accent5"/>
                </a:solidFill>
              </a:rPr>
            </a:br>
            <a:endParaRPr lang="en-US">
              <a:solidFill>
                <a:schemeClr val="accent5"/>
              </a:solidFill>
            </a:endParaRP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C8B793DF-F4F6-D2CF-4866-6BB3B99D791C}"/>
              </a:ext>
            </a:extLst>
          </p:cNvPr>
          <p:cNvSpPr txBox="1">
            <a:spLocks/>
          </p:cNvSpPr>
          <p:nvPr/>
        </p:nvSpPr>
        <p:spPr>
          <a:xfrm>
            <a:off x="6650038" y="1304925"/>
            <a:ext cx="249396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buFont typeface="Average"/>
              <a:buNone/>
            </a:pPr>
            <a:r>
              <a:rPr lang="en-US">
                <a:solidFill>
                  <a:schemeClr val="lt1"/>
                </a:solidFill>
              </a:rPr>
              <a:t>Item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D2937-CC8A-5C71-9BBC-D07A176BC5F6}"/>
              </a:ext>
            </a:extLst>
          </p:cNvPr>
          <p:cNvSpPr txBox="1"/>
          <p:nvPr/>
        </p:nvSpPr>
        <p:spPr>
          <a:xfrm>
            <a:off x="619917" y="1368427"/>
            <a:ext cx="81130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>
                <a:solidFill>
                  <a:schemeClr val="tx1"/>
                </a:solidFill>
                <a:latin typeface="Average"/>
              </a:rPr>
              <a:t>This project successfully integrates: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1"/>
                </a:solidFill>
                <a:latin typeface="Average"/>
              </a:rPr>
              <a:t>LSTM for stock price prediction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1"/>
                </a:solidFill>
                <a:latin typeface="Average"/>
              </a:rPr>
              <a:t>Apache Kafka for real-time data streaming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err="1">
                <a:solidFill>
                  <a:schemeClr val="tx1"/>
                </a:solidFill>
                <a:latin typeface="Average"/>
              </a:rPr>
              <a:t>InfluxDB</a:t>
            </a:r>
            <a:r>
              <a:rPr lang="en-US" sz="1800" b="1">
                <a:solidFill>
                  <a:schemeClr val="tx1"/>
                </a:solidFill>
                <a:latin typeface="Average"/>
              </a:rPr>
              <a:t> for time-series data storage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1"/>
                </a:solidFill>
                <a:latin typeface="Average"/>
              </a:rPr>
              <a:t>Grafana for visualization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1"/>
                </a:solidFill>
                <a:latin typeface="Average"/>
              </a:rPr>
              <a:t>The platform provides a scalable solution for stock price analysis and predictions, paving the way for advanced systems in financial analytics.</a:t>
            </a:r>
          </a:p>
          <a:p>
            <a:pPr algn="l" rtl="0" fontAlgn="base"/>
            <a:endParaRPr lang="en-US" sz="1800" b="1">
              <a:solidFill>
                <a:schemeClr val="tx1"/>
              </a:solidFill>
              <a:latin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53503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6D6BA416-44BA-2BDD-EC8F-720316907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3427A984-1D00-709B-9A13-D531C2CB79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5"/>
                </a:solidFill>
              </a:rPr>
              <a:t>OBJECTIVE</a:t>
            </a:r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B7EE2C42-7A47-1573-B062-1C3F0F0EEA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1700" y="1208225"/>
            <a:ext cx="4069800" cy="3264408"/>
          </a:xfrm>
        </p:spPr>
        <p:txBody>
          <a:bodyPr spcFirstLastPara="1" lIns="91425" tIns="91425" rIns="91425" bIns="91425" anchor="t" anchorCtr="0">
            <a:normAutofit fontScale="92500" lnSpcReduction="20000"/>
          </a:bodyPr>
          <a:lstStyle/>
          <a:p>
            <a:pPr marL="11430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</a:rPr>
              <a:t>To design an integrated system that combines:​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/>
              <a:buChar char="●"/>
            </a:pPr>
            <a:r>
              <a:rPr lang="en-US" b="0" i="0" u="none" strike="noStrike" cap="none" dirty="0">
                <a:solidFill>
                  <a:schemeClr val="dk1"/>
                </a:solidFill>
              </a:rPr>
              <a:t>Predict the stock price using advanced machine learning models to capture the complexity of stock price movements.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/>
            </a:pPr>
            <a:r>
              <a:rPr lang="en-US" b="0" i="0" u="none" strike="noStrike" cap="none" dirty="0">
                <a:solidFill>
                  <a:schemeClr val="dk1"/>
                </a:solidFill>
              </a:rPr>
              <a:t>Real-time data acquisition and analysis.​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/>
              <a:buChar char="●"/>
            </a:pPr>
            <a:r>
              <a:rPr lang="en-US" b="0" i="0" u="none" strike="noStrike" cap="none" dirty="0">
                <a:solidFill>
                  <a:schemeClr val="dk1"/>
                </a:solidFill>
              </a:rPr>
              <a:t>User-friendly visualizations to make insights accessible and actionable for investors and </a:t>
            </a:r>
            <a:r>
              <a:rPr lang="en-US" b="0" i="0" u="none" strike="noStrike" cap="none">
                <a:solidFill>
                  <a:schemeClr val="dk1"/>
                </a:solidFill>
              </a:rPr>
              <a:t>analysts.</a:t>
            </a:r>
            <a:endParaRPr lang="en-US" b="0" i="0" u="none" strike="noStrike" cap="none" dirty="0">
              <a:solidFill>
                <a:schemeClr val="dk1"/>
              </a:solidFill>
            </a:endParaRPr>
          </a:p>
          <a:p>
            <a:pPr lvl="0" algn="ctr">
              <a:spcAft>
                <a:spcPts val="600"/>
              </a:spcAft>
              <a:buClr>
                <a:srgbClr val="000000"/>
              </a:buClr>
              <a:buFont typeface="Arial"/>
            </a:pPr>
            <a:endParaRPr lang="en-US" b="0" i="0" u="none" strike="noStrike" cap="none" dirty="0">
              <a:solidFill>
                <a:schemeClr val="dk1"/>
              </a:solidFill>
            </a:endParaRPr>
          </a:p>
        </p:txBody>
      </p:sp>
      <p:pic>
        <p:nvPicPr>
          <p:cNvPr id="6152" name="Picture 8" descr="Market Forecast PNG Transparent Images Free Download | Vector Files |  Pngtree">
            <a:extLst>
              <a:ext uri="{FF2B5EF4-FFF2-40B4-BE49-F238E27FC236}">
                <a16:creationId xmlns:a16="http://schemas.microsoft.com/office/drawing/2014/main" id="{23F08057-35B7-D789-E343-0131D5923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8" r="5" b="9785"/>
          <a:stretch/>
        </p:blipFill>
        <p:spPr bwMode="auto">
          <a:xfrm>
            <a:off x="4762500" y="1208225"/>
            <a:ext cx="4069800" cy="326440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062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CE2C89E3-878F-2C7A-7C49-CD6DD968C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ECEAD6BF-06EB-696B-C21D-E130AF2A74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chemeClr val="accent5"/>
                </a:solidFill>
              </a:rPr>
              <a:t>RESEARCH PROBLEM​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10488458-C88E-72EA-94FF-7393E2CD72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6128" y="1152475"/>
            <a:ext cx="8131946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b="1" u="sng">
                <a:solidFill>
                  <a:schemeClr val="tx1"/>
                </a:solidFill>
              </a:rPr>
              <a:t>Challenges in Stock Price Prediction:​</a:t>
            </a:r>
            <a:endParaRPr lang="en-US" b="1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>
                <a:solidFill>
                  <a:schemeClr val="accent5"/>
                </a:solidFill>
              </a:rPr>
              <a:t>Non-Stationarity: </a:t>
            </a:r>
            <a:r>
              <a:rPr lang="en-US" b="1">
                <a:solidFill>
                  <a:schemeClr val="accent6"/>
                </a:solidFill>
              </a:rPr>
              <a:t>Stock prices are influenced by numerous unpredictable external factors, including economic, political, and company-specific events.​</a:t>
            </a:r>
          </a:p>
          <a:p>
            <a:pPr marL="0" indent="0" algn="just">
              <a:buNone/>
            </a:pPr>
            <a:r>
              <a:rPr lang="en-US" b="1">
                <a:solidFill>
                  <a:schemeClr val="accent5"/>
                </a:solidFill>
              </a:rPr>
              <a:t>High Dimensionality: </a:t>
            </a:r>
            <a:r>
              <a:rPr lang="en-US" b="1">
                <a:solidFill>
                  <a:schemeClr val="accent6"/>
                </a:solidFill>
              </a:rPr>
              <a:t>Financial datasets often include multiple variables and features that interact in complex ways.​</a:t>
            </a:r>
          </a:p>
          <a:p>
            <a:pPr marL="0" indent="0" algn="just">
              <a:buNone/>
            </a:pPr>
            <a:r>
              <a:rPr lang="en-US" b="1">
                <a:solidFill>
                  <a:schemeClr val="accent5"/>
                </a:solidFill>
              </a:rPr>
              <a:t>Real-Time Decision-Making: </a:t>
            </a:r>
            <a:r>
              <a:rPr lang="en-US" b="1">
                <a:solidFill>
                  <a:schemeClr val="accent6"/>
                </a:solidFill>
              </a:rPr>
              <a:t>Investors and analysts require systems that provide timely insights to capitalize on market opportunities.​</a:t>
            </a:r>
          </a:p>
          <a:p>
            <a:pPr marL="0" indent="0" algn="just">
              <a:buNone/>
            </a:pPr>
            <a:r>
              <a:rPr lang="en-US" b="1">
                <a:solidFill>
                  <a:schemeClr val="accent5"/>
                </a:solidFill>
              </a:rPr>
              <a:t>Lack of Integration: </a:t>
            </a:r>
            <a:r>
              <a:rPr lang="en-US" b="1">
                <a:solidFill>
                  <a:schemeClr val="accent6"/>
                </a:solidFill>
              </a:rPr>
              <a:t>Existing systems may lack seamless integration of predictive models with real-time data streams and user-friendly visualization platforms.​</a:t>
            </a:r>
          </a:p>
          <a:p>
            <a:pPr algn="just"/>
            <a:endParaRPr lang="en-US" sz="1800">
              <a:solidFill>
                <a:schemeClr val="tx1"/>
              </a:solidFill>
              <a:latin typeface="Oswald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  <a:latin typeface="Oswald" pitchFamily="2" charset="77"/>
            </a:endParaRPr>
          </a:p>
          <a:p>
            <a:pPr lvl="0" algn="just">
              <a:lnSpc>
                <a:spcPct val="100000"/>
              </a:lnSpc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85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E306612C-3ADE-7759-A1CA-90EC2CD0D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1408B868-787D-EFB4-F77E-3F11F96BDA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chemeClr val="accent5"/>
                </a:solidFill>
              </a:rPr>
              <a:t>RESEARCH PROBLEM​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DC702117-CA39-ED95-2CED-03FAC77FA6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737" y="1173257"/>
            <a:ext cx="7938553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b="1" u="sng">
                <a:solidFill>
                  <a:schemeClr val="accent5"/>
                </a:solidFill>
              </a:rPr>
              <a:t>Significance of Addressing This Problem:​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</a:rPr>
              <a:t>Enhancing the accuracy of predictions can improve investment decisions.​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</a:rPr>
              <a:t>Real-time insights can help analysts react quickly to market changes.​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</a:rPr>
              <a:t>Bridging the gap between machine learning research and practical financial applications offers a competitive edge.</a:t>
            </a:r>
          </a:p>
          <a:p>
            <a:pPr lvl="0" algn="just">
              <a:lnSpc>
                <a:spcPct val="100000"/>
              </a:lnSpc>
            </a:pPr>
            <a:endParaRPr lang="en-US" u="sn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402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C9580636-BC01-7F5C-5F58-5764204B6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C979F0F5-A489-3E91-1A12-536270B679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chemeClr val="accent5"/>
                </a:solidFill>
              </a:rPr>
              <a:t>TECHNOLOGIES USED</a:t>
            </a:r>
          </a:p>
        </p:txBody>
      </p:sp>
      <p:graphicFrame>
        <p:nvGraphicFramePr>
          <p:cNvPr id="68" name="Google Shape;66;p14">
            <a:extLst>
              <a:ext uri="{FF2B5EF4-FFF2-40B4-BE49-F238E27FC236}">
                <a16:creationId xmlns:a16="http://schemas.microsoft.com/office/drawing/2014/main" id="{FF72EFA9-6323-F5A4-CC94-876F68675E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3421156"/>
              </p:ext>
            </p:extLst>
          </p:nvPr>
        </p:nvGraphicFramePr>
        <p:xfrm>
          <a:off x="311700" y="1208225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101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B1FE320F-C89B-B241-24ED-0AD28934C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4DE013BA-873E-92D6-6277-02F848AFA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chemeClr val="accent5"/>
                </a:solidFill>
              </a:rPr>
              <a:t>SYSTEM ARCHITECTURE​</a:t>
            </a:r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D09F9BD9-410B-7EC4-5307-17C102B463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1700" y="1132827"/>
            <a:ext cx="5384426" cy="3565647"/>
          </a:xfrm>
        </p:spPr>
        <p:txBody>
          <a:bodyPr spcFirstLastPara="1" lIns="91425" tIns="91425" rIns="91425" bIns="91425" anchor="t" anchorCtr="0">
            <a:noAutofit/>
          </a:bodyPr>
          <a:lstStyle/>
          <a:p>
            <a:pPr marL="114300" lvl="0" indent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sz="1400" b="1" i="0" u="none" strike="noStrike" cap="none">
                <a:solidFill>
                  <a:schemeClr val="accent5"/>
                </a:solidFill>
              </a:rPr>
              <a:t>Data Acquisition:​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dk1"/>
                </a:solidFill>
              </a:rPr>
              <a:t>Historical data: Yahoo Finance (</a:t>
            </a:r>
            <a:r>
              <a:rPr lang="en-US" sz="1400" b="1" err="1">
                <a:solidFill>
                  <a:schemeClr val="dk1"/>
                </a:solidFill>
              </a:rPr>
              <a:t>yfinance</a:t>
            </a:r>
            <a:r>
              <a:rPr lang="en-US" sz="1400" b="1">
                <a:solidFill>
                  <a:schemeClr val="dk1"/>
                </a:solidFill>
              </a:rPr>
              <a:t> library).​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dk1"/>
                </a:solidFill>
              </a:rPr>
              <a:t>Real-time data: Apache Kafka streams live data every minute.​</a:t>
            </a:r>
          </a:p>
          <a:p>
            <a:pPr marL="114300" lvl="0" indent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sz="1400" b="1" i="0" u="none" strike="noStrike" cap="none">
                <a:solidFill>
                  <a:schemeClr val="accent5"/>
                </a:solidFill>
              </a:rPr>
              <a:t>Data Storage:​</a:t>
            </a:r>
          </a:p>
          <a:p>
            <a:pPr lvl="0">
              <a:lnSpc>
                <a:spcPct val="105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1" i="0" u="none" strike="noStrike" cap="none">
                <a:solidFill>
                  <a:schemeClr val="dk1"/>
                </a:solidFill>
              </a:rPr>
              <a:t>Historical and real-time data stored in </a:t>
            </a:r>
            <a:r>
              <a:rPr lang="en-US" sz="1400" b="1" i="0" u="none" strike="noStrike" cap="none" err="1">
                <a:solidFill>
                  <a:schemeClr val="dk1"/>
                </a:solidFill>
              </a:rPr>
              <a:t>InfluxDB</a:t>
            </a:r>
            <a:r>
              <a:rPr lang="en-US" sz="1400" b="1" i="0" u="none" strike="noStrike" cap="none">
                <a:solidFill>
                  <a:schemeClr val="dk1"/>
                </a:solidFill>
              </a:rPr>
              <a:t>.​</a:t>
            </a:r>
          </a:p>
          <a:p>
            <a:pPr marL="114300" lvl="0" indent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sz="1400" b="1" i="0" u="none" strike="noStrike" cap="none">
                <a:solidFill>
                  <a:schemeClr val="accent5"/>
                </a:solidFill>
              </a:rPr>
              <a:t>Model Training:​</a:t>
            </a:r>
          </a:p>
          <a:p>
            <a:pPr lvl="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dk1"/>
                </a:solidFill>
              </a:rPr>
              <a:t>LSTM network learns long-term dependencies in stock data.​</a:t>
            </a:r>
          </a:p>
          <a:p>
            <a:pPr marL="114300" lvl="0" indent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sz="1400" b="1" i="0" u="none" strike="noStrike" cap="none">
                <a:solidFill>
                  <a:schemeClr val="accent5"/>
                </a:solidFill>
              </a:rPr>
              <a:t>Prediction and Streaming:​</a:t>
            </a:r>
          </a:p>
          <a:p>
            <a:pPr>
              <a:lnSpc>
                <a:spcPct val="135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dk1"/>
                </a:solidFill>
              </a:rPr>
              <a:t>Kafka integrates predictions with live data streams.​</a:t>
            </a:r>
          </a:p>
          <a:p>
            <a:pPr marL="114300" lvl="0" indent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sz="1400" b="1" i="0" u="none" strike="noStrike" cap="none">
                <a:solidFill>
                  <a:schemeClr val="accent5"/>
                </a:solidFill>
              </a:rPr>
              <a:t>Visualization:​</a:t>
            </a:r>
          </a:p>
          <a:p>
            <a:pPr lvl="0">
              <a:lnSpc>
                <a:spcPct val="145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dk1"/>
                </a:solidFill>
              </a:rPr>
              <a:t>Grafana dashboard displays stock trends and predictions.​</a:t>
            </a:r>
          </a:p>
          <a:p>
            <a:pPr lvl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Font typeface="Arial"/>
            </a:pPr>
            <a:endParaRPr lang="en-US" sz="1400" b="1" i="0" u="none" strike="noStrike" cap="none">
              <a:solidFill>
                <a:schemeClr val="dk1"/>
              </a:solidFill>
            </a:endParaRPr>
          </a:p>
          <a:p>
            <a:pPr lvl="0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  <a:buFont typeface="Arial"/>
            </a:pPr>
            <a:endParaRPr lang="en-US" sz="1400" b="1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1028" name="Picture 4" descr="data acquisition Vector Icons free download in SVG, PNG Format">
            <a:extLst>
              <a:ext uri="{FF2B5EF4-FFF2-40B4-BE49-F238E27FC236}">
                <a16:creationId xmlns:a16="http://schemas.microsoft.com/office/drawing/2014/main" id="{0C6DB04A-8677-CA52-51AB-CC20BDB9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8028" y="1702965"/>
            <a:ext cx="2694271" cy="269427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3250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28C2E07F-ADE6-7526-60AF-0136168D6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F4CC9D5F-F004-8918-6BF9-277193B747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chemeClr val="accent5"/>
                </a:solidFill>
              </a:rPr>
              <a:t>METHODOLOGY FLOWCHART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97D88F-EBA7-43D8-344D-FD072F7C5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88048"/>
            <a:ext cx="7772400" cy="313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26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536028" y="455536"/>
            <a:ext cx="81969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solidFill>
                  <a:schemeClr val="accent5"/>
                </a:solidFill>
              </a:rPr>
              <a:t>DATASET</a:t>
            </a:r>
          </a:p>
        </p:txBody>
      </p:sp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927E97E0-6C47-EBCB-76A0-8F940732760B}"/>
              </a:ext>
            </a:extLst>
          </p:cNvPr>
          <p:cNvSpPr txBox="1">
            <a:spLocks/>
          </p:cNvSpPr>
          <p:nvPr/>
        </p:nvSpPr>
        <p:spPr>
          <a:xfrm>
            <a:off x="6650038" y="1304925"/>
            <a:ext cx="249396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buFont typeface="Average"/>
              <a:buNone/>
            </a:pPr>
            <a:r>
              <a:rPr lang="en-US">
                <a:solidFill>
                  <a:schemeClr val="lt1"/>
                </a:solidFill>
              </a:rPr>
              <a:t>Item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9F3A4E-8E46-CDAF-416F-7FB198EC7F52}"/>
              </a:ext>
            </a:extLst>
          </p:cNvPr>
          <p:cNvSpPr txBox="1"/>
          <p:nvPr/>
        </p:nvSpPr>
        <p:spPr>
          <a:xfrm>
            <a:off x="536028" y="1169001"/>
            <a:ext cx="7720834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3"/>
              </a:buClr>
              <a:buSzPts val="1800"/>
              <a:buFont typeface="Average"/>
            </a:pPr>
            <a:r>
              <a:rPr lang="en-US" b="1">
                <a:solidFill>
                  <a:schemeClr val="accent5"/>
                </a:solidFill>
                <a:latin typeface="Average"/>
                <a:sym typeface="Average"/>
              </a:rPr>
              <a:t>Primary Data Source​- Yahoo Finance:​</a:t>
            </a:r>
          </a:p>
          <a:p>
            <a:pPr>
              <a:buClr>
                <a:schemeClr val="accent3"/>
              </a:buClr>
              <a:buSzPts val="1800"/>
              <a:buFont typeface="Average"/>
            </a:pPr>
            <a:r>
              <a:rPr lang="en-US" b="1">
                <a:solidFill>
                  <a:schemeClr val="tx1"/>
                </a:solidFill>
                <a:latin typeface="Average"/>
                <a:sym typeface="Average"/>
              </a:rPr>
              <a:t>Reliable and rich source of historical stock market data.​</a:t>
            </a:r>
          </a:p>
          <a:p>
            <a:pPr>
              <a:buClr>
                <a:schemeClr val="accent3"/>
              </a:buClr>
              <a:buSzPts val="1800"/>
              <a:buFont typeface="Average"/>
            </a:pPr>
            <a:r>
              <a:rPr lang="en-US" b="1">
                <a:solidFill>
                  <a:schemeClr val="tx1"/>
                </a:solidFill>
                <a:latin typeface="Average"/>
                <a:sym typeface="Average"/>
              </a:rPr>
              <a:t>Seamless integration using Python’s </a:t>
            </a:r>
            <a:r>
              <a:rPr lang="en-US" b="1" err="1">
                <a:solidFill>
                  <a:schemeClr val="accent5"/>
                </a:solidFill>
                <a:latin typeface="Average"/>
                <a:sym typeface="Average"/>
              </a:rPr>
              <a:t>yfinance</a:t>
            </a:r>
            <a:r>
              <a:rPr lang="en-US" b="1">
                <a:solidFill>
                  <a:schemeClr val="accent5"/>
                </a:solidFill>
                <a:latin typeface="Average"/>
                <a:sym typeface="Average"/>
              </a:rPr>
              <a:t> library </a:t>
            </a:r>
            <a:r>
              <a:rPr lang="en-US" b="1">
                <a:solidFill>
                  <a:schemeClr val="tx1"/>
                </a:solidFill>
                <a:latin typeface="Average"/>
                <a:sym typeface="Average"/>
              </a:rPr>
              <a:t>for bulk data retrieval.​</a:t>
            </a:r>
          </a:p>
          <a:p>
            <a:pPr>
              <a:buClr>
                <a:schemeClr val="accent3"/>
              </a:buClr>
              <a:buSzPts val="1800"/>
              <a:buFont typeface="Average"/>
            </a:pPr>
            <a:endParaRPr lang="en-US" b="1">
              <a:solidFill>
                <a:schemeClr val="tx1"/>
              </a:solidFill>
              <a:latin typeface="Average"/>
              <a:sym typeface="Average"/>
            </a:endParaRPr>
          </a:p>
          <a:p>
            <a:pPr>
              <a:lnSpc>
                <a:spcPct val="150000"/>
              </a:lnSpc>
              <a:buClr>
                <a:schemeClr val="accent3"/>
              </a:buClr>
              <a:buSzPts val="1800"/>
              <a:buFont typeface="Average"/>
            </a:pPr>
            <a:r>
              <a:rPr lang="en-US" b="1" u="sng">
                <a:solidFill>
                  <a:schemeClr val="accent5"/>
                </a:solidFill>
                <a:latin typeface="Average"/>
                <a:sym typeface="Average"/>
              </a:rPr>
              <a:t>Attributes Extracted​:</a:t>
            </a:r>
          </a:p>
          <a:p>
            <a:pPr>
              <a:lnSpc>
                <a:spcPct val="150000"/>
              </a:lnSpc>
              <a:buClr>
                <a:schemeClr val="accent3"/>
              </a:buClr>
              <a:buSzPts val="1800"/>
              <a:buFont typeface="Average"/>
            </a:pPr>
            <a:r>
              <a:rPr lang="en-US" b="1">
                <a:solidFill>
                  <a:schemeClr val="accent5"/>
                </a:solidFill>
                <a:latin typeface="Average"/>
                <a:sym typeface="Average"/>
              </a:rPr>
              <a:t>Pricing Information:​</a:t>
            </a:r>
          </a:p>
          <a:p>
            <a:pPr marL="285750" indent="-285750">
              <a:buClr>
                <a:schemeClr val="accent3"/>
              </a:buClr>
              <a:buSzPts val="1800"/>
              <a:buFont typeface="Average"/>
              <a:buChar char="•"/>
            </a:pPr>
            <a:r>
              <a:rPr lang="en-US" b="1">
                <a:solidFill>
                  <a:schemeClr val="tx1"/>
                </a:solidFill>
                <a:latin typeface="Average"/>
                <a:sym typeface="Average"/>
              </a:rPr>
              <a:t>Open Price: Starting value of a stock on a trading day.​</a:t>
            </a:r>
          </a:p>
          <a:p>
            <a:pPr marL="285750" indent="-285750">
              <a:buClr>
                <a:schemeClr val="accent3"/>
              </a:buClr>
              <a:buSzPts val="1800"/>
              <a:buFont typeface="Average"/>
              <a:buChar char="•"/>
            </a:pPr>
            <a:r>
              <a:rPr lang="en-US" b="1">
                <a:solidFill>
                  <a:schemeClr val="tx1"/>
                </a:solidFill>
                <a:latin typeface="Average"/>
                <a:sym typeface="Average"/>
              </a:rPr>
              <a:t>Close Price: Final value at the end of the trading day.​</a:t>
            </a:r>
          </a:p>
          <a:p>
            <a:pPr marL="285750" indent="-285750">
              <a:buClr>
                <a:schemeClr val="accent3"/>
              </a:buClr>
              <a:buSzPts val="1800"/>
              <a:buFont typeface="Average"/>
              <a:buChar char="•"/>
            </a:pPr>
            <a:r>
              <a:rPr lang="en-US" b="1">
                <a:solidFill>
                  <a:schemeClr val="tx1"/>
                </a:solidFill>
                <a:latin typeface="Average"/>
                <a:sym typeface="Average"/>
              </a:rPr>
              <a:t>High Price: Peak value during the day.​</a:t>
            </a:r>
          </a:p>
          <a:p>
            <a:pPr marL="285750" indent="-285750">
              <a:buClr>
                <a:schemeClr val="accent3"/>
              </a:buClr>
              <a:buSzPts val="1800"/>
              <a:buFont typeface="Average"/>
              <a:buChar char="•"/>
            </a:pPr>
            <a:r>
              <a:rPr lang="en-US" b="1">
                <a:solidFill>
                  <a:schemeClr val="tx1"/>
                </a:solidFill>
                <a:latin typeface="Average"/>
                <a:sym typeface="Average"/>
              </a:rPr>
              <a:t>Low Price: Lowest value during the day.​</a:t>
            </a:r>
          </a:p>
          <a:p>
            <a:pPr>
              <a:buClr>
                <a:schemeClr val="accent3"/>
              </a:buClr>
              <a:buSzPts val="1800"/>
              <a:buFont typeface="Average"/>
            </a:pPr>
            <a:r>
              <a:rPr lang="en-US" b="1">
                <a:solidFill>
                  <a:schemeClr val="accent5"/>
                </a:solidFill>
                <a:latin typeface="Average"/>
                <a:sym typeface="Average"/>
              </a:rPr>
              <a:t>Volume:</a:t>
            </a:r>
          </a:p>
          <a:p>
            <a:pPr marL="285750" indent="-285750">
              <a:buClr>
                <a:schemeClr val="accent3"/>
              </a:buClr>
              <a:buSzPts val="1800"/>
              <a:buFont typeface="Average"/>
              <a:buChar char="•"/>
            </a:pPr>
            <a:r>
              <a:rPr lang="en-US" b="1">
                <a:solidFill>
                  <a:schemeClr val="tx1"/>
                </a:solidFill>
                <a:latin typeface="Average"/>
                <a:sym typeface="Average"/>
              </a:rPr>
              <a:t>Total number of shares traded.​</a:t>
            </a:r>
          </a:p>
          <a:p>
            <a:pPr marL="285750" indent="-285750">
              <a:buClr>
                <a:schemeClr val="accent3"/>
              </a:buClr>
              <a:buSzPts val="1800"/>
              <a:buFont typeface="Average"/>
              <a:buChar char="•"/>
            </a:pPr>
            <a:r>
              <a:rPr lang="en-US" b="1">
                <a:solidFill>
                  <a:schemeClr val="tx1"/>
                </a:solidFill>
                <a:latin typeface="Average"/>
                <a:sym typeface="Average"/>
              </a:rPr>
              <a:t>Indicates market activity and investor sentiment.​</a:t>
            </a:r>
          </a:p>
          <a:p>
            <a:pPr>
              <a:buClr>
                <a:schemeClr val="accent3"/>
              </a:buClr>
              <a:buSzPts val="1800"/>
              <a:buFont typeface="Average"/>
            </a:pPr>
            <a:r>
              <a:rPr lang="en-US" b="1">
                <a:solidFill>
                  <a:schemeClr val="accent5"/>
                </a:solidFill>
                <a:latin typeface="Average"/>
                <a:sym typeface="Average"/>
              </a:rPr>
              <a:t>Adjusted Close:</a:t>
            </a:r>
          </a:p>
          <a:p>
            <a:pPr marL="285750" indent="-285750">
              <a:buClr>
                <a:schemeClr val="accent3"/>
              </a:buClr>
              <a:buSzPts val="1800"/>
              <a:buFont typeface="Average"/>
              <a:buChar char="•"/>
            </a:pPr>
            <a:r>
              <a:rPr lang="en-US" b="1">
                <a:solidFill>
                  <a:schemeClr val="tx1"/>
                </a:solidFill>
                <a:latin typeface="Average"/>
                <a:sym typeface="Average"/>
              </a:rPr>
              <a:t>Reflects true stock value after accounting for corporate actions (e.g., dividends, splits).​</a:t>
            </a:r>
          </a:p>
          <a:p>
            <a:pPr marL="285750" indent="-285750">
              <a:buClr>
                <a:schemeClr val="accent3"/>
              </a:buClr>
              <a:buSzPts val="1800"/>
              <a:buFont typeface="Average"/>
              <a:buChar char="•"/>
            </a:pPr>
            <a:r>
              <a:rPr lang="en-US" b="1">
                <a:solidFill>
                  <a:schemeClr val="tx1"/>
                </a:solidFill>
                <a:latin typeface="Average"/>
                <a:sym typeface="Average"/>
              </a:rPr>
              <a:t>Crucial for long-term trend analysis.​</a:t>
            </a:r>
          </a:p>
          <a:p>
            <a:r>
              <a:rPr lang="en-US">
                <a:solidFill>
                  <a:schemeClr val="tx1"/>
                </a:solidFill>
                <a:latin typeface="Oswald" pitchFamily="2" charset="77"/>
              </a:rPr>
              <a:t>​</a:t>
            </a:r>
          </a:p>
          <a:p>
            <a:endParaRPr lang="en-US">
              <a:solidFill>
                <a:schemeClr val="tx1"/>
              </a:solidFill>
              <a:latin typeface="Oswald" pitchFamily="2" charset="7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1098</Words>
  <Application>Microsoft Macintosh PowerPoint</Application>
  <PresentationFormat>On-screen Show (16:9)</PresentationFormat>
  <Paragraphs>162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Avenir Next LT Pro</vt:lpstr>
      <vt:lpstr>Arial</vt:lpstr>
      <vt:lpstr>Oswald</vt:lpstr>
      <vt:lpstr>Average</vt:lpstr>
      <vt:lpstr>Georgia</vt:lpstr>
      <vt:lpstr>Segoe UI</vt:lpstr>
      <vt:lpstr>Slate</vt:lpstr>
      <vt:lpstr>PowerPoint Presentation</vt:lpstr>
      <vt:lpstr>INTRODUCTION</vt:lpstr>
      <vt:lpstr>OBJECTIVE</vt:lpstr>
      <vt:lpstr>RESEARCH PROBLEM​</vt:lpstr>
      <vt:lpstr>RESEARCH PROBLEM​</vt:lpstr>
      <vt:lpstr>TECHNOLOGIES USED</vt:lpstr>
      <vt:lpstr>SYSTEM ARCHITECTURE​</vt:lpstr>
      <vt:lpstr>METHODOLOGY FLOWCHART</vt:lpstr>
      <vt:lpstr>DATASET</vt:lpstr>
      <vt:lpstr>LSTM MODEL FOR STOCK PRICE PREDICTION​</vt:lpstr>
      <vt:lpstr>HYPERPARAMETER TUNING</vt:lpstr>
      <vt:lpstr>ACTUAL VS. PREDICTED STOCK PRICES FOR DIFFERENT COMPANIES</vt:lpstr>
      <vt:lpstr>MODEL EVALUATION</vt:lpstr>
      <vt:lpstr>Pushing predicted stock prices to InfluxDB</vt:lpstr>
      <vt:lpstr>Real-Time Data Streaming with Apache Kafka​</vt:lpstr>
      <vt:lpstr>PRODUCER.PY RETRIEVING REAL TIME DATA:  </vt:lpstr>
      <vt:lpstr>CONSUMER.PY CONFIGURATIONS  </vt:lpstr>
      <vt:lpstr>CONSUMER.PY – PUSHING DATA TO INFLUXDB  </vt:lpstr>
      <vt:lpstr>DATA STORAGE IN INFLUXDB​</vt:lpstr>
      <vt:lpstr>DATA VISUALIZATION WITH GRAFANA​</vt:lpstr>
      <vt:lpstr>GRAFANA DASHBOARD</vt:lpstr>
      <vt:lpstr>Grafana Dashboard Visuals</vt:lpstr>
      <vt:lpstr>Grafana Dashboard Visuals</vt:lpstr>
      <vt:lpstr>Grafana Dashboard Visuals</vt:lpstr>
      <vt:lpstr>RESULTS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Sai Naga Sanjana Chippada</cp:lastModifiedBy>
  <cp:revision>4</cp:revision>
  <dcterms:modified xsi:type="dcterms:W3CDTF">2024-12-07T05:19:00Z</dcterms:modified>
</cp:coreProperties>
</file>